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1"/>
  </p:notesMasterIdLst>
  <p:handoutMasterIdLst>
    <p:handoutMasterId r:id="rId22"/>
  </p:handoutMasterIdLst>
  <p:sldIdLst>
    <p:sldId id="257" r:id="rId2"/>
    <p:sldId id="258" r:id="rId3"/>
    <p:sldId id="282" r:id="rId4"/>
    <p:sldId id="259" r:id="rId5"/>
    <p:sldId id="260" r:id="rId6"/>
    <p:sldId id="265" r:id="rId7"/>
    <p:sldId id="266" r:id="rId8"/>
    <p:sldId id="267" r:id="rId9"/>
    <p:sldId id="263" r:id="rId10"/>
    <p:sldId id="283" r:id="rId11"/>
    <p:sldId id="268" r:id="rId12"/>
    <p:sldId id="290" r:id="rId13"/>
    <p:sldId id="284" r:id="rId14"/>
    <p:sldId id="285" r:id="rId15"/>
    <p:sldId id="286" r:id="rId16"/>
    <p:sldId id="287" r:id="rId17"/>
    <p:sldId id="288" r:id="rId18"/>
    <p:sldId id="289" r:id="rId19"/>
    <p:sldId id="291" r:id="rId2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8" d="100"/>
          <a:sy n="68" d="100"/>
        </p:scale>
        <p:origin x="816" y="72"/>
      </p:cViewPr>
      <p:guideLst>
        <p:guide orient="horz" pos="2160"/>
        <p:guide pos="3840"/>
      </p:guideLst>
    </p:cSldViewPr>
  </p:slideViewPr>
  <p:outlineViewPr>
    <p:cViewPr>
      <p:scale>
        <a:sx n="33" d="100"/>
        <a:sy n="33" d="100"/>
      </p:scale>
      <p:origin x="0" y="-198"/>
    </p:cViewPr>
  </p:outlineViewPr>
  <p:notesTextViewPr>
    <p:cViewPr>
      <p:scale>
        <a:sx n="1" d="1"/>
        <a:sy n="1" d="1"/>
      </p:scale>
      <p:origin x="0" y="0"/>
    </p:cViewPr>
  </p:notesTextViewPr>
  <p:sorterViewPr>
    <p:cViewPr varScale="1">
      <p:scale>
        <a:sx n="1" d="1"/>
        <a:sy n="1" d="1"/>
      </p:scale>
      <p:origin x="0" y="-5502"/>
    </p:cViewPr>
  </p:sorter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5FC34D3A-C8D4-483C-8695-507470E74D50}">
      <dgm:prSet/>
      <dgm:spPr/>
      <dgm:t>
        <a:bodyPr rtlCol="0"/>
        <a:lstStyle/>
        <a:p>
          <a:pPr rtl="0"/>
          <a:r>
            <a:rPr lang="it" dirty="0"/>
            <a:t>2019</a:t>
          </a:r>
        </a:p>
      </dgm:t>
    </dgm:pt>
    <dgm:pt modelId="{9978A89C-C2F1-4241-807C-13619E6D6376}" type="parTrans" cxnId="{277179CE-E2F5-4733-8D23-9E37CACB7B9E}">
      <dgm:prSet/>
      <dgm:spPr/>
      <dgm:t>
        <a:bodyPr rtlCol="0"/>
        <a:lstStyle/>
        <a:p>
          <a:pPr rtl="0"/>
          <a:endParaRPr lang="en-US"/>
        </a:p>
      </dgm:t>
    </dgm:pt>
    <dgm:pt modelId="{1DECF9F5-40C0-4379-BCCE-7BCAAD54807B}" type="sibTrans" cxnId="{277179CE-E2F5-4733-8D23-9E37CACB7B9E}">
      <dgm:prSet/>
      <dgm:spPr/>
      <dgm:t>
        <a:bodyPr rtlCol="0"/>
        <a:lstStyle/>
        <a:p>
          <a:pPr rtl="0"/>
          <a:endParaRPr lang="en-US"/>
        </a:p>
      </dgm:t>
    </dgm:pt>
    <dgm:pt modelId="{C057D6ED-8F49-42DC-B8A7-C07F68F0F734}">
      <dgm:prSet/>
      <dgm:spPr/>
      <dgm:t>
        <a:bodyPr rtlCol="0"/>
        <a:lstStyle/>
        <a:p>
          <a:pPr rtl="0"/>
          <a:r>
            <a:rPr lang="it" dirty="0"/>
            <a:t>Preparazione</a:t>
          </a:r>
        </a:p>
      </dgm:t>
    </dgm:pt>
    <dgm:pt modelId="{131D11D9-3030-4E3B-8F84-0108E6497B2A}" type="parTrans" cxnId="{FB0FA082-3950-4822-951F-05A1A9548F18}">
      <dgm:prSet/>
      <dgm:spPr/>
      <dgm:t>
        <a:bodyPr rtlCol="0"/>
        <a:lstStyle/>
        <a:p>
          <a:pPr rtl="0"/>
          <a:endParaRPr lang="en-US"/>
        </a:p>
      </dgm:t>
    </dgm:pt>
    <dgm:pt modelId="{6E885013-4246-43E1-A818-2251A99C8FD2}" type="sibTrans" cxnId="{FB0FA082-3950-4822-951F-05A1A9548F18}">
      <dgm:prSet/>
      <dgm:spPr/>
      <dgm:t>
        <a:bodyPr rtlCol="0"/>
        <a:lstStyle/>
        <a:p>
          <a:pPr rtl="0"/>
          <a:endParaRPr lang="en-US"/>
        </a:p>
      </dgm:t>
    </dgm:pt>
    <dgm:pt modelId="{9845D52A-E054-4EB0-A5A3-32AE7DC6D645}">
      <dgm:prSet/>
      <dgm:spPr/>
      <dgm:t>
        <a:bodyPr rtlCol="0"/>
        <a:lstStyle/>
        <a:p>
          <a:pPr rtl="0"/>
          <a:r>
            <a:rPr lang="it" dirty="0"/>
            <a:t>29/1/2020</a:t>
          </a:r>
        </a:p>
      </dgm:t>
    </dgm:pt>
    <dgm:pt modelId="{952EE001-86C3-4022-96EE-ABDB540B8A78}" type="parTrans" cxnId="{B04C6215-C46D-4282-963F-02A26E25C8AB}">
      <dgm:prSet/>
      <dgm:spPr/>
      <dgm:t>
        <a:bodyPr rtlCol="0"/>
        <a:lstStyle/>
        <a:p>
          <a:pPr rtl="0"/>
          <a:endParaRPr lang="en-US"/>
        </a:p>
      </dgm:t>
    </dgm:pt>
    <dgm:pt modelId="{796364FD-7651-493A-AEE5-8DD45DF8EEAC}" type="sibTrans" cxnId="{B04C6215-C46D-4282-963F-02A26E25C8AB}">
      <dgm:prSet/>
      <dgm:spPr/>
      <dgm:t>
        <a:bodyPr rtlCol="0"/>
        <a:lstStyle/>
        <a:p>
          <a:pPr rtl="0"/>
          <a:endParaRPr lang="en-US"/>
        </a:p>
      </dgm:t>
    </dgm:pt>
    <dgm:pt modelId="{566C4A8F-CE66-4FF5-AF11-6C385F74A275}">
      <dgm:prSet/>
      <dgm:spPr/>
      <dgm:t>
        <a:bodyPr rtlCol="0"/>
        <a:lstStyle/>
        <a:p>
          <a:pPr rtl="0"/>
          <a:r>
            <a:rPr lang="it-IT" dirty="0"/>
            <a:t>P</a:t>
          </a:r>
          <a:r>
            <a:rPr lang="it" dirty="0"/>
            <a:t>resentazione progetto</a:t>
          </a:r>
        </a:p>
      </dgm:t>
    </dgm:pt>
    <dgm:pt modelId="{375C5A5E-5F04-4FE8-98F8-795867C18A18}" type="parTrans" cxnId="{66E8CE3C-459F-4648-B4D7-5039298A0E92}">
      <dgm:prSet/>
      <dgm:spPr/>
      <dgm:t>
        <a:bodyPr rtlCol="0"/>
        <a:lstStyle/>
        <a:p>
          <a:pPr rtl="0"/>
          <a:endParaRPr lang="en-US"/>
        </a:p>
      </dgm:t>
    </dgm:pt>
    <dgm:pt modelId="{E74B8A5E-78D9-4E5B-86E1-203DE271581F}" type="sibTrans" cxnId="{66E8CE3C-459F-4648-B4D7-5039298A0E92}">
      <dgm:prSet/>
      <dgm:spPr/>
      <dgm:t>
        <a:bodyPr rtlCol="0"/>
        <a:lstStyle/>
        <a:p>
          <a:pPr rtl="0"/>
          <a:endParaRPr lang="en-US"/>
        </a:p>
      </dgm:t>
    </dgm:pt>
    <dgm:pt modelId="{9AC77E87-FC4D-4F04-889B-73358514DC0D}">
      <dgm:prSet/>
      <dgm:spPr/>
      <dgm:t>
        <a:bodyPr rtlCol="0"/>
        <a:lstStyle/>
        <a:p>
          <a:pPr rtl="0"/>
          <a:r>
            <a:rPr lang="it" dirty="0"/>
            <a:t>30/9/2020</a:t>
          </a:r>
        </a:p>
      </dgm:t>
    </dgm:pt>
    <dgm:pt modelId="{B29F90F6-921F-42B9-A496-5D121F61821E}" type="parTrans" cxnId="{04774158-8FAB-47B4-A2EE-D3D3A7E958BE}">
      <dgm:prSet/>
      <dgm:spPr/>
      <dgm:t>
        <a:bodyPr rtlCol="0"/>
        <a:lstStyle/>
        <a:p>
          <a:pPr rtl="0"/>
          <a:endParaRPr lang="en-US"/>
        </a:p>
      </dgm:t>
    </dgm:pt>
    <dgm:pt modelId="{3A77AB9A-DF29-465E-A0A5-D4FA3D0C537F}" type="sibTrans" cxnId="{04774158-8FAB-47B4-A2EE-D3D3A7E958BE}">
      <dgm:prSet/>
      <dgm:spPr/>
      <dgm:t>
        <a:bodyPr rtlCol="0"/>
        <a:lstStyle/>
        <a:p>
          <a:pPr rtl="0"/>
          <a:endParaRPr lang="en-US"/>
        </a:p>
      </dgm:t>
    </dgm:pt>
    <dgm:pt modelId="{C2F0E5C9-2943-4A9B-872F-ECF6B159E9F4}">
      <dgm:prSet/>
      <dgm:spPr/>
      <dgm:t>
        <a:bodyPr rtlCol="0"/>
        <a:lstStyle/>
        <a:p>
          <a:pPr rtl="0"/>
          <a:r>
            <a:rPr lang="it" dirty="0"/>
            <a:t>Ripresa dei lavori</a:t>
          </a:r>
        </a:p>
      </dgm:t>
    </dgm:pt>
    <dgm:pt modelId="{8FBB852D-32B7-4273-9DE3-951F1CFE69EC}" type="parTrans" cxnId="{F7608388-5A1F-4FE9-96E5-520EA7B1F725}">
      <dgm:prSet/>
      <dgm:spPr/>
      <dgm:t>
        <a:bodyPr rtlCol="0"/>
        <a:lstStyle/>
        <a:p>
          <a:pPr rtl="0"/>
          <a:endParaRPr lang="en-US"/>
        </a:p>
      </dgm:t>
    </dgm:pt>
    <dgm:pt modelId="{1A62CB6F-38D7-44F2-AFAB-0C4382E3DA24}" type="sibTrans" cxnId="{F7608388-5A1F-4FE9-96E5-520EA7B1F725}">
      <dgm:prSet/>
      <dgm:spPr/>
      <dgm:t>
        <a:bodyPr rtlCol="0"/>
        <a:lstStyle/>
        <a:p>
          <a:pPr rtl="0"/>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CDA92E-1DFE-4F53-A2E2-B36817774F6E}"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it-IT"/>
        </a:p>
      </dgm:t>
    </dgm:pt>
    <dgm:pt modelId="{34AECF47-0CE5-46DF-B811-6D9E19FD0D2C}">
      <dgm:prSet phldrT="[Testo]"/>
      <dgm:spPr/>
      <dgm:t>
        <a:bodyPr/>
        <a:lstStyle/>
        <a:p>
          <a:r>
            <a:rPr lang="it-IT" dirty="0"/>
            <a:t>modalità di auto-regolazione della comunità</a:t>
          </a:r>
        </a:p>
      </dgm:t>
    </dgm:pt>
    <dgm:pt modelId="{E65E716E-84A7-46A2-A8EA-72A54F30EACC}" type="parTrans" cxnId="{00608C4A-89E0-4D54-A4D3-374DDB0D8B47}">
      <dgm:prSet/>
      <dgm:spPr/>
      <dgm:t>
        <a:bodyPr/>
        <a:lstStyle/>
        <a:p>
          <a:endParaRPr lang="it-IT"/>
        </a:p>
      </dgm:t>
    </dgm:pt>
    <dgm:pt modelId="{B8E414AC-8E55-4806-9907-3B6BB82760DC}" type="sibTrans" cxnId="{00608C4A-89E0-4D54-A4D3-374DDB0D8B47}">
      <dgm:prSet/>
      <dgm:spPr/>
      <dgm:t>
        <a:bodyPr/>
        <a:lstStyle/>
        <a:p>
          <a:endParaRPr lang="it-IT"/>
        </a:p>
      </dgm:t>
    </dgm:pt>
    <dgm:pt modelId="{644360E0-4398-4B19-BE7B-C41F45E7EC0A}">
      <dgm:prSet phldrT="[Testo]" custT="1"/>
      <dgm:spPr/>
      <dgm:t>
        <a:bodyPr/>
        <a:lstStyle/>
        <a:p>
          <a:r>
            <a:rPr lang="it-IT" sz="1500" dirty="0"/>
            <a:t>salute/ benessere come bene comune</a:t>
          </a:r>
          <a:endParaRPr lang="it-IT" sz="1400" dirty="0"/>
        </a:p>
      </dgm:t>
    </dgm:pt>
    <dgm:pt modelId="{98DD3A42-56D7-4CDF-875D-BEE56DC6781F}" type="parTrans" cxnId="{3C9128A1-E0E7-4A25-8017-9BF39FA5440F}">
      <dgm:prSet/>
      <dgm:spPr/>
      <dgm:t>
        <a:bodyPr/>
        <a:lstStyle/>
        <a:p>
          <a:endParaRPr lang="it-IT"/>
        </a:p>
      </dgm:t>
    </dgm:pt>
    <dgm:pt modelId="{F7EF7DDB-833C-4CA1-9265-74C11B1CC817}" type="sibTrans" cxnId="{3C9128A1-E0E7-4A25-8017-9BF39FA5440F}">
      <dgm:prSet/>
      <dgm:spPr/>
      <dgm:t>
        <a:bodyPr/>
        <a:lstStyle/>
        <a:p>
          <a:endParaRPr lang="it-IT"/>
        </a:p>
      </dgm:t>
    </dgm:pt>
    <dgm:pt modelId="{6EEB827C-48E1-4D8C-9625-79C056C9256F}">
      <dgm:prSet/>
      <dgm:spPr/>
      <dgm:t>
        <a:bodyPr/>
        <a:lstStyle/>
        <a:p>
          <a:r>
            <a:rPr lang="it-IT" dirty="0"/>
            <a:t>Strumentali a diritti </a:t>
          </a:r>
          <a:r>
            <a:rPr lang="it-IT" dirty="0" err="1"/>
            <a:t>fondam</a:t>
          </a:r>
          <a:r>
            <a:rPr lang="it-IT" dirty="0"/>
            <a:t>. e bisogni essenziali</a:t>
          </a:r>
        </a:p>
      </dgm:t>
    </dgm:pt>
    <dgm:pt modelId="{76E7E1FB-B856-4DB2-A2F4-6746E023D715}" type="parTrans" cxnId="{D77FBAB3-B030-4476-8A43-8A2EF6D1CFAE}">
      <dgm:prSet/>
      <dgm:spPr/>
      <dgm:t>
        <a:bodyPr/>
        <a:lstStyle/>
        <a:p>
          <a:endParaRPr lang="it-IT"/>
        </a:p>
      </dgm:t>
    </dgm:pt>
    <dgm:pt modelId="{38DE5B7D-E4F0-4C96-AFCB-99F46567AC03}" type="sibTrans" cxnId="{D77FBAB3-B030-4476-8A43-8A2EF6D1CFAE}">
      <dgm:prSet/>
      <dgm:spPr/>
      <dgm:t>
        <a:bodyPr/>
        <a:lstStyle/>
        <a:p>
          <a:endParaRPr lang="it-IT"/>
        </a:p>
      </dgm:t>
    </dgm:pt>
    <dgm:pt modelId="{26F221FA-C0DC-48EE-9C9C-A6EE81793539}">
      <dgm:prSet/>
      <dgm:spPr/>
      <dgm:t>
        <a:bodyPr/>
        <a:lstStyle/>
        <a:p>
          <a:r>
            <a:rPr lang="it-IT" dirty="0"/>
            <a:t>pratiche di cittadinanza attiva</a:t>
          </a:r>
        </a:p>
      </dgm:t>
    </dgm:pt>
    <dgm:pt modelId="{D2C3A459-C473-4957-AC39-7F34DC2A9C52}" type="parTrans" cxnId="{0B95E6DC-B5BD-496C-B062-DAA735A80061}">
      <dgm:prSet/>
      <dgm:spPr/>
      <dgm:t>
        <a:bodyPr/>
        <a:lstStyle/>
        <a:p>
          <a:endParaRPr lang="it-IT"/>
        </a:p>
      </dgm:t>
    </dgm:pt>
    <dgm:pt modelId="{62E095B1-8DF1-4F99-9D31-19B47E77B3A6}" type="sibTrans" cxnId="{0B95E6DC-B5BD-496C-B062-DAA735A80061}">
      <dgm:prSet/>
      <dgm:spPr/>
      <dgm:t>
        <a:bodyPr/>
        <a:lstStyle/>
        <a:p>
          <a:endParaRPr lang="it-IT"/>
        </a:p>
      </dgm:t>
    </dgm:pt>
    <dgm:pt modelId="{04565BDE-A569-4FE4-A50B-AA5D29B7428E}" type="pres">
      <dgm:prSet presAssocID="{D6CDA92E-1DFE-4F53-A2E2-B36817774F6E}" presName="compositeShape" presStyleCnt="0">
        <dgm:presLayoutVars>
          <dgm:chMax val="9"/>
          <dgm:dir/>
          <dgm:resizeHandles val="exact"/>
        </dgm:presLayoutVars>
      </dgm:prSet>
      <dgm:spPr/>
    </dgm:pt>
    <dgm:pt modelId="{3BAFC36F-3D8F-43AC-9D78-43916C481335}" type="pres">
      <dgm:prSet presAssocID="{D6CDA92E-1DFE-4F53-A2E2-B36817774F6E}" presName="triangle1" presStyleLbl="node1" presStyleIdx="0" presStyleCnt="4">
        <dgm:presLayoutVars>
          <dgm:bulletEnabled val="1"/>
        </dgm:presLayoutVars>
      </dgm:prSet>
      <dgm:spPr/>
    </dgm:pt>
    <dgm:pt modelId="{1C10E8EC-14DF-45E8-B8A6-65FCAFEF0541}" type="pres">
      <dgm:prSet presAssocID="{D6CDA92E-1DFE-4F53-A2E2-B36817774F6E}" presName="triangle2" presStyleLbl="node1" presStyleIdx="1" presStyleCnt="4">
        <dgm:presLayoutVars>
          <dgm:bulletEnabled val="1"/>
        </dgm:presLayoutVars>
      </dgm:prSet>
      <dgm:spPr/>
    </dgm:pt>
    <dgm:pt modelId="{9CEAF8C2-C1E4-428B-B455-F45F718D1996}" type="pres">
      <dgm:prSet presAssocID="{D6CDA92E-1DFE-4F53-A2E2-B36817774F6E}" presName="triangle3" presStyleLbl="node1" presStyleIdx="2" presStyleCnt="4">
        <dgm:presLayoutVars>
          <dgm:bulletEnabled val="1"/>
        </dgm:presLayoutVars>
      </dgm:prSet>
      <dgm:spPr/>
    </dgm:pt>
    <dgm:pt modelId="{7312F485-1B40-4480-BDE3-98500EB1045D}" type="pres">
      <dgm:prSet presAssocID="{D6CDA92E-1DFE-4F53-A2E2-B36817774F6E}" presName="triangle4" presStyleLbl="node1" presStyleIdx="3" presStyleCnt="4">
        <dgm:presLayoutVars>
          <dgm:bulletEnabled val="1"/>
        </dgm:presLayoutVars>
      </dgm:prSet>
      <dgm:spPr/>
    </dgm:pt>
  </dgm:ptLst>
  <dgm:cxnLst>
    <dgm:cxn modelId="{00BFF618-6338-4C20-9D83-22C1582C07AA}" type="presOf" srcId="{26F221FA-C0DC-48EE-9C9C-A6EE81793539}" destId="{7312F485-1B40-4480-BDE3-98500EB1045D}" srcOrd="0" destOrd="0" presId="urn:microsoft.com/office/officeart/2005/8/layout/pyramid4"/>
    <dgm:cxn modelId="{00608C4A-89E0-4D54-A4D3-374DDB0D8B47}" srcId="{D6CDA92E-1DFE-4F53-A2E2-B36817774F6E}" destId="{34AECF47-0CE5-46DF-B811-6D9E19FD0D2C}" srcOrd="0" destOrd="0" parTransId="{E65E716E-84A7-46A2-A8EA-72A54F30EACC}" sibTransId="{B8E414AC-8E55-4806-9907-3B6BB82760DC}"/>
    <dgm:cxn modelId="{3C9128A1-E0E7-4A25-8017-9BF39FA5440F}" srcId="{D6CDA92E-1DFE-4F53-A2E2-B36817774F6E}" destId="{644360E0-4398-4B19-BE7B-C41F45E7EC0A}" srcOrd="1" destOrd="0" parTransId="{98DD3A42-56D7-4CDF-875D-BEE56DC6781F}" sibTransId="{F7EF7DDB-833C-4CA1-9265-74C11B1CC817}"/>
    <dgm:cxn modelId="{AA7C9DAD-D5F6-492B-BA37-34B1902221B9}" type="presOf" srcId="{644360E0-4398-4B19-BE7B-C41F45E7EC0A}" destId="{1C10E8EC-14DF-45E8-B8A6-65FCAFEF0541}" srcOrd="0" destOrd="0" presId="urn:microsoft.com/office/officeart/2005/8/layout/pyramid4"/>
    <dgm:cxn modelId="{D77FBAB3-B030-4476-8A43-8A2EF6D1CFAE}" srcId="{D6CDA92E-1DFE-4F53-A2E2-B36817774F6E}" destId="{6EEB827C-48E1-4D8C-9625-79C056C9256F}" srcOrd="2" destOrd="0" parTransId="{76E7E1FB-B856-4DB2-A2F4-6746E023D715}" sibTransId="{38DE5B7D-E4F0-4C96-AFCB-99F46567AC03}"/>
    <dgm:cxn modelId="{1F8C40CF-98CB-4EB7-8865-BAD94C47DF8D}" type="presOf" srcId="{6EEB827C-48E1-4D8C-9625-79C056C9256F}" destId="{9CEAF8C2-C1E4-428B-B455-F45F718D1996}" srcOrd="0" destOrd="0" presId="urn:microsoft.com/office/officeart/2005/8/layout/pyramid4"/>
    <dgm:cxn modelId="{2FFCE2D5-E5F6-452D-8D52-36330366B8B6}" type="presOf" srcId="{34AECF47-0CE5-46DF-B811-6D9E19FD0D2C}" destId="{3BAFC36F-3D8F-43AC-9D78-43916C481335}" srcOrd="0" destOrd="0" presId="urn:microsoft.com/office/officeart/2005/8/layout/pyramid4"/>
    <dgm:cxn modelId="{0B95E6DC-B5BD-496C-B062-DAA735A80061}" srcId="{D6CDA92E-1DFE-4F53-A2E2-B36817774F6E}" destId="{26F221FA-C0DC-48EE-9C9C-A6EE81793539}" srcOrd="3" destOrd="0" parTransId="{D2C3A459-C473-4957-AC39-7F34DC2A9C52}" sibTransId="{62E095B1-8DF1-4F99-9D31-19B47E77B3A6}"/>
    <dgm:cxn modelId="{F8BC43F1-D0FF-481D-B352-FB9D14F006D5}" type="presOf" srcId="{D6CDA92E-1DFE-4F53-A2E2-B36817774F6E}" destId="{04565BDE-A569-4FE4-A50B-AA5D29B7428E}" srcOrd="0" destOrd="0" presId="urn:microsoft.com/office/officeart/2005/8/layout/pyramid4"/>
    <dgm:cxn modelId="{F6CED5C4-D955-401A-B231-34C569809DFD}" type="presParOf" srcId="{04565BDE-A569-4FE4-A50B-AA5D29B7428E}" destId="{3BAFC36F-3D8F-43AC-9D78-43916C481335}" srcOrd="0" destOrd="0" presId="urn:microsoft.com/office/officeart/2005/8/layout/pyramid4"/>
    <dgm:cxn modelId="{7CF34353-6C34-4336-AAD6-B813C6D37334}" type="presParOf" srcId="{04565BDE-A569-4FE4-A50B-AA5D29B7428E}" destId="{1C10E8EC-14DF-45E8-B8A6-65FCAFEF0541}" srcOrd="1" destOrd="0" presId="urn:microsoft.com/office/officeart/2005/8/layout/pyramid4"/>
    <dgm:cxn modelId="{1E16F0A9-091C-4D02-9BDF-7F51E115B87E}" type="presParOf" srcId="{04565BDE-A569-4FE4-A50B-AA5D29B7428E}" destId="{9CEAF8C2-C1E4-428B-B455-F45F718D1996}" srcOrd="2" destOrd="0" presId="urn:microsoft.com/office/officeart/2005/8/layout/pyramid4"/>
    <dgm:cxn modelId="{8127AF13-8BFF-4563-A9F6-6437EDE1BCCD}" type="presParOf" srcId="{04565BDE-A569-4FE4-A50B-AA5D29B7428E}" destId="{7312F485-1B40-4480-BDE3-98500EB1045D}"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5FC34D3A-C8D4-483C-8695-507470E74D50}">
      <dgm:prSet/>
      <dgm:spPr/>
      <dgm:t>
        <a:bodyPr rtlCol="0"/>
        <a:lstStyle/>
        <a:p>
          <a:pPr rtl="0"/>
          <a:r>
            <a:rPr lang="it-IT" dirty="0"/>
            <a:t>O</a:t>
          </a:r>
          <a:r>
            <a:rPr lang="it" dirty="0"/>
            <a:t>tt. 2020</a:t>
          </a:r>
        </a:p>
      </dgm:t>
    </dgm:pt>
    <dgm:pt modelId="{9978A89C-C2F1-4241-807C-13619E6D6376}" type="parTrans" cxnId="{277179CE-E2F5-4733-8D23-9E37CACB7B9E}">
      <dgm:prSet/>
      <dgm:spPr/>
      <dgm:t>
        <a:bodyPr rtlCol="0"/>
        <a:lstStyle/>
        <a:p>
          <a:pPr rtl="0"/>
          <a:endParaRPr lang="en-US"/>
        </a:p>
      </dgm:t>
    </dgm:pt>
    <dgm:pt modelId="{1DECF9F5-40C0-4379-BCCE-7BCAAD54807B}" type="sibTrans" cxnId="{277179CE-E2F5-4733-8D23-9E37CACB7B9E}">
      <dgm:prSet/>
      <dgm:spPr/>
      <dgm:t>
        <a:bodyPr rtlCol="0"/>
        <a:lstStyle/>
        <a:p>
          <a:pPr rtl="0"/>
          <a:endParaRPr lang="en-US"/>
        </a:p>
      </dgm:t>
    </dgm:pt>
    <dgm:pt modelId="{C057D6ED-8F49-42DC-B8A7-C07F68F0F734}">
      <dgm:prSet/>
      <dgm:spPr/>
      <dgm:t>
        <a:bodyPr rtlCol="0"/>
        <a:lstStyle/>
        <a:p>
          <a:pPr rtl="0"/>
          <a:r>
            <a:rPr lang="it-IT" dirty="0"/>
            <a:t>R</a:t>
          </a:r>
          <a:r>
            <a:rPr lang="it" dirty="0"/>
            <a:t>accolta info e interviste</a:t>
          </a:r>
        </a:p>
        <a:p>
          <a:pPr rtl="0"/>
          <a:r>
            <a:rPr lang="it" dirty="0"/>
            <a:t>- formazione</a:t>
          </a:r>
        </a:p>
      </dgm:t>
    </dgm:pt>
    <dgm:pt modelId="{131D11D9-3030-4E3B-8F84-0108E6497B2A}" type="parTrans" cxnId="{FB0FA082-3950-4822-951F-05A1A9548F18}">
      <dgm:prSet/>
      <dgm:spPr/>
      <dgm:t>
        <a:bodyPr rtlCol="0"/>
        <a:lstStyle/>
        <a:p>
          <a:pPr rtl="0"/>
          <a:endParaRPr lang="en-US"/>
        </a:p>
      </dgm:t>
    </dgm:pt>
    <dgm:pt modelId="{6E885013-4246-43E1-A818-2251A99C8FD2}" type="sibTrans" cxnId="{FB0FA082-3950-4822-951F-05A1A9548F18}">
      <dgm:prSet/>
      <dgm:spPr/>
      <dgm:t>
        <a:bodyPr rtlCol="0"/>
        <a:lstStyle/>
        <a:p>
          <a:pPr rtl="0"/>
          <a:endParaRPr lang="en-US"/>
        </a:p>
      </dgm:t>
    </dgm:pt>
    <dgm:pt modelId="{9845D52A-E054-4EB0-A5A3-32AE7DC6D645}">
      <dgm:prSet/>
      <dgm:spPr/>
      <dgm:t>
        <a:bodyPr rtlCol="0"/>
        <a:lstStyle/>
        <a:p>
          <a:pPr rtl="0"/>
          <a:r>
            <a:rPr lang="it-IT" dirty="0"/>
            <a:t>F</a:t>
          </a:r>
          <a:r>
            <a:rPr lang="it" dirty="0"/>
            <a:t>ine ottobre</a:t>
          </a:r>
        </a:p>
      </dgm:t>
    </dgm:pt>
    <dgm:pt modelId="{952EE001-86C3-4022-96EE-ABDB540B8A78}" type="parTrans" cxnId="{B04C6215-C46D-4282-963F-02A26E25C8AB}">
      <dgm:prSet/>
      <dgm:spPr/>
      <dgm:t>
        <a:bodyPr rtlCol="0"/>
        <a:lstStyle/>
        <a:p>
          <a:pPr rtl="0"/>
          <a:endParaRPr lang="en-US"/>
        </a:p>
      </dgm:t>
    </dgm:pt>
    <dgm:pt modelId="{796364FD-7651-493A-AEE5-8DD45DF8EEAC}" type="sibTrans" cxnId="{B04C6215-C46D-4282-963F-02A26E25C8AB}">
      <dgm:prSet/>
      <dgm:spPr/>
      <dgm:t>
        <a:bodyPr rtlCol="0"/>
        <a:lstStyle/>
        <a:p>
          <a:pPr rtl="0"/>
          <a:endParaRPr lang="en-US"/>
        </a:p>
      </dgm:t>
    </dgm:pt>
    <dgm:pt modelId="{566C4A8F-CE66-4FF5-AF11-6C385F74A275}">
      <dgm:prSet/>
      <dgm:spPr/>
      <dgm:t>
        <a:bodyPr rtlCol="0"/>
        <a:lstStyle/>
        <a:p>
          <a:pPr rtl="0"/>
          <a:r>
            <a:rPr lang="it-IT" dirty="0"/>
            <a:t>Presentazione degli esiti della fase di ascolto e ricerca</a:t>
          </a:r>
        </a:p>
      </dgm:t>
    </dgm:pt>
    <dgm:pt modelId="{375C5A5E-5F04-4FE8-98F8-795867C18A18}" type="parTrans" cxnId="{66E8CE3C-459F-4648-B4D7-5039298A0E92}">
      <dgm:prSet/>
      <dgm:spPr/>
      <dgm:t>
        <a:bodyPr rtlCol="0"/>
        <a:lstStyle/>
        <a:p>
          <a:pPr rtl="0"/>
          <a:endParaRPr lang="en-US"/>
        </a:p>
      </dgm:t>
    </dgm:pt>
    <dgm:pt modelId="{E74B8A5E-78D9-4E5B-86E1-203DE271581F}" type="sibTrans" cxnId="{66E8CE3C-459F-4648-B4D7-5039298A0E92}">
      <dgm:prSet/>
      <dgm:spPr/>
      <dgm:t>
        <a:bodyPr rtlCol="0"/>
        <a:lstStyle/>
        <a:p>
          <a:pPr rtl="0"/>
          <a:endParaRPr lang="en-US"/>
        </a:p>
      </dgm:t>
    </dgm:pt>
    <dgm:pt modelId="{9AC77E87-FC4D-4F04-889B-73358514DC0D}">
      <dgm:prSet/>
      <dgm:spPr/>
      <dgm:t>
        <a:bodyPr rtlCol="0"/>
        <a:lstStyle/>
        <a:p>
          <a:pPr rtl="0"/>
          <a:r>
            <a:rPr lang="it-IT" dirty="0"/>
            <a:t>M</a:t>
          </a:r>
          <a:r>
            <a:rPr lang="it" dirty="0"/>
            <a:t>età novembre</a:t>
          </a:r>
        </a:p>
      </dgm:t>
    </dgm:pt>
    <dgm:pt modelId="{B29F90F6-921F-42B9-A496-5D121F61821E}" type="parTrans" cxnId="{04774158-8FAB-47B4-A2EE-D3D3A7E958BE}">
      <dgm:prSet/>
      <dgm:spPr/>
      <dgm:t>
        <a:bodyPr rtlCol="0"/>
        <a:lstStyle/>
        <a:p>
          <a:pPr rtl="0"/>
          <a:endParaRPr lang="en-US"/>
        </a:p>
      </dgm:t>
    </dgm:pt>
    <dgm:pt modelId="{3A77AB9A-DF29-465E-A0A5-D4FA3D0C537F}" type="sibTrans" cxnId="{04774158-8FAB-47B4-A2EE-D3D3A7E958BE}">
      <dgm:prSet/>
      <dgm:spPr/>
      <dgm:t>
        <a:bodyPr rtlCol="0"/>
        <a:lstStyle/>
        <a:p>
          <a:pPr rtl="0"/>
          <a:endParaRPr lang="en-US"/>
        </a:p>
      </dgm:t>
    </dgm:pt>
    <dgm:pt modelId="{C2F0E5C9-2943-4A9B-872F-ECF6B159E9F4}">
      <dgm:prSet/>
      <dgm:spPr/>
      <dgm:t>
        <a:bodyPr rtlCol="0"/>
        <a:lstStyle/>
        <a:p>
          <a:pPr rtl="0"/>
          <a:endParaRPr lang="it" dirty="0"/>
        </a:p>
      </dgm:t>
    </dgm:pt>
    <dgm:pt modelId="{8FBB852D-32B7-4273-9DE3-951F1CFE69EC}" type="parTrans" cxnId="{F7608388-5A1F-4FE9-96E5-520EA7B1F725}">
      <dgm:prSet/>
      <dgm:spPr/>
      <dgm:t>
        <a:bodyPr rtlCol="0"/>
        <a:lstStyle/>
        <a:p>
          <a:pPr rtl="0"/>
          <a:endParaRPr lang="en-US"/>
        </a:p>
      </dgm:t>
    </dgm:pt>
    <dgm:pt modelId="{1A62CB6F-38D7-44F2-AFAB-0C4382E3DA24}" type="sibTrans" cxnId="{F7608388-5A1F-4FE9-96E5-520EA7B1F725}">
      <dgm:prSet/>
      <dgm:spPr/>
      <dgm:t>
        <a:bodyPr rtlCol="0"/>
        <a:lstStyle/>
        <a:p>
          <a:pPr rtl="0"/>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custLinFactNeighborX="-794" custLinFactNeighborY="-3054">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6CDF70-B564-4556-973E-FCE0A2A1F0A3}"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it-IT"/>
        </a:p>
      </dgm:t>
    </dgm:pt>
    <dgm:pt modelId="{CF1A1B78-7A26-493D-B1CF-7CB0E5363586}">
      <dgm:prSet phldrT="[Testo]"/>
      <dgm:spPr/>
      <dgm:t>
        <a:bodyPr/>
        <a:lstStyle/>
        <a:p>
          <a:r>
            <a:rPr lang="it-IT" b="1" dirty="0">
              <a:solidFill>
                <a:schemeClr val="accent1">
                  <a:lumMod val="50000"/>
                </a:schemeClr>
              </a:solidFill>
            </a:rPr>
            <a:t>Abbiamo</a:t>
          </a:r>
          <a:r>
            <a:rPr lang="it-IT" dirty="0">
              <a:solidFill>
                <a:schemeClr val="accent1">
                  <a:lumMod val="50000"/>
                </a:schemeClr>
              </a:solidFill>
            </a:rPr>
            <a:t> </a:t>
          </a:r>
          <a:r>
            <a:rPr lang="it-IT" b="1" dirty="0">
              <a:solidFill>
                <a:schemeClr val="accent1">
                  <a:lumMod val="50000"/>
                </a:schemeClr>
              </a:solidFill>
            </a:rPr>
            <a:t>imparato</a:t>
          </a:r>
        </a:p>
      </dgm:t>
    </dgm:pt>
    <dgm:pt modelId="{E8D13E5D-47B9-4BB4-B93C-3586FF266485}" type="parTrans" cxnId="{F3A24922-3CD8-4B6A-A1E0-F62C5822A26C}">
      <dgm:prSet/>
      <dgm:spPr/>
      <dgm:t>
        <a:bodyPr/>
        <a:lstStyle/>
        <a:p>
          <a:endParaRPr lang="it-IT"/>
        </a:p>
      </dgm:t>
    </dgm:pt>
    <dgm:pt modelId="{07FC07A4-6364-4FF5-A75D-C6B93E13AFED}" type="sibTrans" cxnId="{F3A24922-3CD8-4B6A-A1E0-F62C5822A26C}">
      <dgm:prSet/>
      <dgm:spPr/>
      <dgm:t>
        <a:bodyPr/>
        <a:lstStyle/>
        <a:p>
          <a:endParaRPr lang="it-IT"/>
        </a:p>
      </dgm:t>
    </dgm:pt>
    <dgm:pt modelId="{3839116B-EB16-48A3-B102-C497D7B0EBE5}">
      <dgm:prSet phldrT="[Testo]"/>
      <dgm:spPr/>
      <dgm:t>
        <a:bodyPr/>
        <a:lstStyle/>
        <a:p>
          <a:r>
            <a:rPr lang="it-IT" dirty="0"/>
            <a:t>La pandemia è un evento sociale e collettivo</a:t>
          </a:r>
        </a:p>
      </dgm:t>
    </dgm:pt>
    <dgm:pt modelId="{E362EC3E-03B8-4FD8-B028-3201D1D01FDE}" type="parTrans" cxnId="{E01FBE2D-E4AE-4962-8446-8479EE43983F}">
      <dgm:prSet/>
      <dgm:spPr/>
      <dgm:t>
        <a:bodyPr/>
        <a:lstStyle/>
        <a:p>
          <a:endParaRPr lang="it-IT"/>
        </a:p>
      </dgm:t>
    </dgm:pt>
    <dgm:pt modelId="{00FD1818-4348-4827-B31C-CA171C7438C2}" type="sibTrans" cxnId="{E01FBE2D-E4AE-4962-8446-8479EE43983F}">
      <dgm:prSet/>
      <dgm:spPr/>
      <dgm:t>
        <a:bodyPr/>
        <a:lstStyle/>
        <a:p>
          <a:endParaRPr lang="it-IT"/>
        </a:p>
      </dgm:t>
    </dgm:pt>
    <dgm:pt modelId="{0825AE0B-E3AD-4BD9-A5CF-077797CD8647}">
      <dgm:prSet phldrT="[Testo]"/>
      <dgm:spPr/>
      <dgm:t>
        <a:bodyPr/>
        <a:lstStyle/>
        <a:p>
          <a:r>
            <a:rPr lang="it-IT" dirty="0"/>
            <a:t>Nessuno si salva da solo</a:t>
          </a:r>
        </a:p>
      </dgm:t>
    </dgm:pt>
    <dgm:pt modelId="{A0618FF5-FAD7-4C58-A711-A83B28A57BB9}" type="parTrans" cxnId="{25885C57-63AD-441C-B1C7-E68916261F66}">
      <dgm:prSet/>
      <dgm:spPr/>
      <dgm:t>
        <a:bodyPr/>
        <a:lstStyle/>
        <a:p>
          <a:endParaRPr lang="it-IT"/>
        </a:p>
      </dgm:t>
    </dgm:pt>
    <dgm:pt modelId="{4C85B9BC-2E8B-494D-97F0-ED7E2916B937}" type="sibTrans" cxnId="{25885C57-63AD-441C-B1C7-E68916261F66}">
      <dgm:prSet/>
      <dgm:spPr/>
      <dgm:t>
        <a:bodyPr/>
        <a:lstStyle/>
        <a:p>
          <a:endParaRPr lang="it-IT"/>
        </a:p>
      </dgm:t>
    </dgm:pt>
    <dgm:pt modelId="{F1089646-923E-493C-90A0-A2CC0544172E}">
      <dgm:prSet phldrT="[Testo]"/>
      <dgm:spPr/>
      <dgm:t>
        <a:bodyPr/>
        <a:lstStyle/>
        <a:p>
          <a:r>
            <a:rPr lang="it-IT" dirty="0"/>
            <a:t>La Comunità è argine alla paura, alla solitudine e al disagio</a:t>
          </a:r>
        </a:p>
      </dgm:t>
    </dgm:pt>
    <dgm:pt modelId="{43B73075-D539-470B-9F0A-1859FBE25735}" type="parTrans" cxnId="{584EBFFB-FBCD-4D60-B40F-B36664D22E65}">
      <dgm:prSet/>
      <dgm:spPr/>
      <dgm:t>
        <a:bodyPr/>
        <a:lstStyle/>
        <a:p>
          <a:endParaRPr lang="it-IT"/>
        </a:p>
      </dgm:t>
    </dgm:pt>
    <dgm:pt modelId="{3928BA4D-A469-4E21-90DD-506702AF9477}" type="sibTrans" cxnId="{584EBFFB-FBCD-4D60-B40F-B36664D22E65}">
      <dgm:prSet/>
      <dgm:spPr/>
      <dgm:t>
        <a:bodyPr/>
        <a:lstStyle/>
        <a:p>
          <a:endParaRPr lang="it-IT"/>
        </a:p>
      </dgm:t>
    </dgm:pt>
    <dgm:pt modelId="{478C2C25-81E7-47B2-A1E1-0390A51D1AE5}">
      <dgm:prSet phldrT="[Testo]"/>
      <dgm:spPr/>
      <dgm:t>
        <a:bodyPr/>
        <a:lstStyle/>
        <a:p>
          <a:r>
            <a:rPr lang="it-IT" dirty="0"/>
            <a:t>I quartieri hanno capacità di resilienza e autodeterminazione</a:t>
          </a:r>
        </a:p>
      </dgm:t>
    </dgm:pt>
    <dgm:pt modelId="{C8A5F4B7-683C-4436-AC16-61E1B19B0895}" type="parTrans" cxnId="{0C30D9F8-D7F1-45D5-9815-1C3F61E81D52}">
      <dgm:prSet/>
      <dgm:spPr/>
      <dgm:t>
        <a:bodyPr/>
        <a:lstStyle/>
        <a:p>
          <a:endParaRPr lang="it-IT"/>
        </a:p>
      </dgm:t>
    </dgm:pt>
    <dgm:pt modelId="{5C7A6D8A-76E7-49B1-A370-2AA6D0C79945}" type="sibTrans" cxnId="{0C30D9F8-D7F1-45D5-9815-1C3F61E81D52}">
      <dgm:prSet/>
      <dgm:spPr/>
      <dgm:t>
        <a:bodyPr/>
        <a:lstStyle/>
        <a:p>
          <a:endParaRPr lang="it-IT"/>
        </a:p>
      </dgm:t>
    </dgm:pt>
    <dgm:pt modelId="{68E55B01-DD2D-4341-8673-F23E047025BE}" type="pres">
      <dgm:prSet presAssocID="{616CDF70-B564-4556-973E-FCE0A2A1F0A3}" presName="diagram" presStyleCnt="0">
        <dgm:presLayoutVars>
          <dgm:chMax val="1"/>
          <dgm:dir/>
          <dgm:animLvl val="ctr"/>
          <dgm:resizeHandles val="exact"/>
        </dgm:presLayoutVars>
      </dgm:prSet>
      <dgm:spPr/>
    </dgm:pt>
    <dgm:pt modelId="{CCEA5CC5-03E6-42CD-9077-A7757344236B}" type="pres">
      <dgm:prSet presAssocID="{616CDF70-B564-4556-973E-FCE0A2A1F0A3}" presName="matrix" presStyleCnt="0"/>
      <dgm:spPr/>
    </dgm:pt>
    <dgm:pt modelId="{E07E14A8-0C24-4BC8-88DC-C3CD45DCB2D1}" type="pres">
      <dgm:prSet presAssocID="{616CDF70-B564-4556-973E-FCE0A2A1F0A3}" presName="tile1" presStyleLbl="node1" presStyleIdx="0" presStyleCnt="4"/>
      <dgm:spPr/>
    </dgm:pt>
    <dgm:pt modelId="{7DB3EB29-90C1-439F-AE80-5CF3E33453CC}" type="pres">
      <dgm:prSet presAssocID="{616CDF70-B564-4556-973E-FCE0A2A1F0A3}" presName="tile1text" presStyleLbl="node1" presStyleIdx="0" presStyleCnt="4">
        <dgm:presLayoutVars>
          <dgm:chMax val="0"/>
          <dgm:chPref val="0"/>
          <dgm:bulletEnabled val="1"/>
        </dgm:presLayoutVars>
      </dgm:prSet>
      <dgm:spPr/>
    </dgm:pt>
    <dgm:pt modelId="{A5B42172-0601-4AB4-B1A9-AC7DE4A6E4C7}" type="pres">
      <dgm:prSet presAssocID="{616CDF70-B564-4556-973E-FCE0A2A1F0A3}" presName="tile2" presStyleLbl="node1" presStyleIdx="1" presStyleCnt="4" custLinFactNeighborY="-1282"/>
      <dgm:spPr/>
    </dgm:pt>
    <dgm:pt modelId="{825E3420-AFAF-4B1B-B021-3980541C07BA}" type="pres">
      <dgm:prSet presAssocID="{616CDF70-B564-4556-973E-FCE0A2A1F0A3}" presName="tile2text" presStyleLbl="node1" presStyleIdx="1" presStyleCnt="4">
        <dgm:presLayoutVars>
          <dgm:chMax val="0"/>
          <dgm:chPref val="0"/>
          <dgm:bulletEnabled val="1"/>
        </dgm:presLayoutVars>
      </dgm:prSet>
      <dgm:spPr/>
    </dgm:pt>
    <dgm:pt modelId="{D9C80B05-FEED-45B9-9D1B-C145BA2C7F87}" type="pres">
      <dgm:prSet presAssocID="{616CDF70-B564-4556-973E-FCE0A2A1F0A3}" presName="tile3" presStyleLbl="node1" presStyleIdx="2" presStyleCnt="4"/>
      <dgm:spPr/>
    </dgm:pt>
    <dgm:pt modelId="{E7A598C2-F7A4-4C84-8057-D808A6E764E4}" type="pres">
      <dgm:prSet presAssocID="{616CDF70-B564-4556-973E-FCE0A2A1F0A3}" presName="tile3text" presStyleLbl="node1" presStyleIdx="2" presStyleCnt="4">
        <dgm:presLayoutVars>
          <dgm:chMax val="0"/>
          <dgm:chPref val="0"/>
          <dgm:bulletEnabled val="1"/>
        </dgm:presLayoutVars>
      </dgm:prSet>
      <dgm:spPr/>
    </dgm:pt>
    <dgm:pt modelId="{761B4C38-9741-4677-843B-74474E2DFBDC}" type="pres">
      <dgm:prSet presAssocID="{616CDF70-B564-4556-973E-FCE0A2A1F0A3}" presName="tile4" presStyleLbl="node1" presStyleIdx="3" presStyleCnt="4"/>
      <dgm:spPr/>
    </dgm:pt>
    <dgm:pt modelId="{E05FE191-0253-4A93-99AC-E217FBD84FF1}" type="pres">
      <dgm:prSet presAssocID="{616CDF70-B564-4556-973E-FCE0A2A1F0A3}" presName="tile4text" presStyleLbl="node1" presStyleIdx="3" presStyleCnt="4">
        <dgm:presLayoutVars>
          <dgm:chMax val="0"/>
          <dgm:chPref val="0"/>
          <dgm:bulletEnabled val="1"/>
        </dgm:presLayoutVars>
      </dgm:prSet>
      <dgm:spPr/>
    </dgm:pt>
    <dgm:pt modelId="{0BC0A6C5-2A37-4EB5-82CC-B42E48FC9368}" type="pres">
      <dgm:prSet presAssocID="{616CDF70-B564-4556-973E-FCE0A2A1F0A3}" presName="centerTile" presStyleLbl="fgShp" presStyleIdx="0" presStyleCnt="1">
        <dgm:presLayoutVars>
          <dgm:chMax val="0"/>
          <dgm:chPref val="0"/>
        </dgm:presLayoutVars>
      </dgm:prSet>
      <dgm:spPr/>
    </dgm:pt>
  </dgm:ptLst>
  <dgm:cxnLst>
    <dgm:cxn modelId="{25585705-B611-4349-BBAB-22DE482BA2C7}" type="presOf" srcId="{0825AE0B-E3AD-4BD9-A5CF-077797CD8647}" destId="{A5B42172-0601-4AB4-B1A9-AC7DE4A6E4C7}" srcOrd="0" destOrd="0" presId="urn:microsoft.com/office/officeart/2005/8/layout/matrix1"/>
    <dgm:cxn modelId="{12C7C61C-00E3-45DD-BDCD-E4C71618999D}" type="presOf" srcId="{CF1A1B78-7A26-493D-B1CF-7CB0E5363586}" destId="{0BC0A6C5-2A37-4EB5-82CC-B42E48FC9368}" srcOrd="0" destOrd="0" presId="urn:microsoft.com/office/officeart/2005/8/layout/matrix1"/>
    <dgm:cxn modelId="{F3A24922-3CD8-4B6A-A1E0-F62C5822A26C}" srcId="{616CDF70-B564-4556-973E-FCE0A2A1F0A3}" destId="{CF1A1B78-7A26-493D-B1CF-7CB0E5363586}" srcOrd="0" destOrd="0" parTransId="{E8D13E5D-47B9-4BB4-B93C-3586FF266485}" sibTransId="{07FC07A4-6364-4FF5-A75D-C6B93E13AFED}"/>
    <dgm:cxn modelId="{0F96C324-16D7-42DA-8F57-4D0990C8D970}" type="presOf" srcId="{616CDF70-B564-4556-973E-FCE0A2A1F0A3}" destId="{68E55B01-DD2D-4341-8673-F23E047025BE}" srcOrd="0" destOrd="0" presId="urn:microsoft.com/office/officeart/2005/8/layout/matrix1"/>
    <dgm:cxn modelId="{E01FBE2D-E4AE-4962-8446-8479EE43983F}" srcId="{CF1A1B78-7A26-493D-B1CF-7CB0E5363586}" destId="{3839116B-EB16-48A3-B102-C497D7B0EBE5}" srcOrd="0" destOrd="0" parTransId="{E362EC3E-03B8-4FD8-B028-3201D1D01FDE}" sibTransId="{00FD1818-4348-4827-B31C-CA171C7438C2}"/>
    <dgm:cxn modelId="{0286F238-E189-430B-8058-55C1B7A3DBE2}" type="presOf" srcId="{3839116B-EB16-48A3-B102-C497D7B0EBE5}" destId="{E07E14A8-0C24-4BC8-88DC-C3CD45DCB2D1}" srcOrd="0" destOrd="0" presId="urn:microsoft.com/office/officeart/2005/8/layout/matrix1"/>
    <dgm:cxn modelId="{6D2F235D-DB29-4253-9508-F3CBDA1D3129}" type="presOf" srcId="{F1089646-923E-493C-90A0-A2CC0544172E}" destId="{E7A598C2-F7A4-4C84-8057-D808A6E764E4}" srcOrd="1" destOrd="0" presId="urn:microsoft.com/office/officeart/2005/8/layout/matrix1"/>
    <dgm:cxn modelId="{0058AE4B-5E71-4EB1-AD90-02D327FAA407}" type="presOf" srcId="{3839116B-EB16-48A3-B102-C497D7B0EBE5}" destId="{7DB3EB29-90C1-439F-AE80-5CF3E33453CC}" srcOrd="1" destOrd="0" presId="urn:microsoft.com/office/officeart/2005/8/layout/matrix1"/>
    <dgm:cxn modelId="{25885C57-63AD-441C-B1C7-E68916261F66}" srcId="{CF1A1B78-7A26-493D-B1CF-7CB0E5363586}" destId="{0825AE0B-E3AD-4BD9-A5CF-077797CD8647}" srcOrd="1" destOrd="0" parTransId="{A0618FF5-FAD7-4C58-A711-A83B28A57BB9}" sibTransId="{4C85B9BC-2E8B-494D-97F0-ED7E2916B937}"/>
    <dgm:cxn modelId="{27E02AB5-D876-401C-AD60-705BB2784DEB}" type="presOf" srcId="{478C2C25-81E7-47B2-A1E1-0390A51D1AE5}" destId="{E05FE191-0253-4A93-99AC-E217FBD84FF1}" srcOrd="1" destOrd="0" presId="urn:microsoft.com/office/officeart/2005/8/layout/matrix1"/>
    <dgm:cxn modelId="{0A0F3ED8-17FC-4E08-8F06-EE2D6F11DF24}" type="presOf" srcId="{0825AE0B-E3AD-4BD9-A5CF-077797CD8647}" destId="{825E3420-AFAF-4B1B-B021-3980541C07BA}" srcOrd="1" destOrd="0" presId="urn:microsoft.com/office/officeart/2005/8/layout/matrix1"/>
    <dgm:cxn modelId="{5A122ADB-309B-4135-AE97-B5D35187E67B}" type="presOf" srcId="{478C2C25-81E7-47B2-A1E1-0390A51D1AE5}" destId="{761B4C38-9741-4677-843B-74474E2DFBDC}" srcOrd="0" destOrd="0" presId="urn:microsoft.com/office/officeart/2005/8/layout/matrix1"/>
    <dgm:cxn modelId="{C48D62ED-A0A1-4140-B5B6-4FE87351948B}" type="presOf" srcId="{F1089646-923E-493C-90A0-A2CC0544172E}" destId="{D9C80B05-FEED-45B9-9D1B-C145BA2C7F87}" srcOrd="0" destOrd="0" presId="urn:microsoft.com/office/officeart/2005/8/layout/matrix1"/>
    <dgm:cxn modelId="{0C30D9F8-D7F1-45D5-9815-1C3F61E81D52}" srcId="{CF1A1B78-7A26-493D-B1CF-7CB0E5363586}" destId="{478C2C25-81E7-47B2-A1E1-0390A51D1AE5}" srcOrd="3" destOrd="0" parTransId="{C8A5F4B7-683C-4436-AC16-61E1B19B0895}" sibTransId="{5C7A6D8A-76E7-49B1-A370-2AA6D0C79945}"/>
    <dgm:cxn modelId="{584EBFFB-FBCD-4D60-B40F-B36664D22E65}" srcId="{CF1A1B78-7A26-493D-B1CF-7CB0E5363586}" destId="{F1089646-923E-493C-90A0-A2CC0544172E}" srcOrd="2" destOrd="0" parTransId="{43B73075-D539-470B-9F0A-1859FBE25735}" sibTransId="{3928BA4D-A469-4E21-90DD-506702AF9477}"/>
    <dgm:cxn modelId="{6D75627B-C9A1-40A9-8985-8AF11035CD7B}" type="presParOf" srcId="{68E55B01-DD2D-4341-8673-F23E047025BE}" destId="{CCEA5CC5-03E6-42CD-9077-A7757344236B}" srcOrd="0" destOrd="0" presId="urn:microsoft.com/office/officeart/2005/8/layout/matrix1"/>
    <dgm:cxn modelId="{BA507075-1ED6-4FF2-94B8-6FB7B1440D8E}" type="presParOf" srcId="{CCEA5CC5-03E6-42CD-9077-A7757344236B}" destId="{E07E14A8-0C24-4BC8-88DC-C3CD45DCB2D1}" srcOrd="0" destOrd="0" presId="urn:microsoft.com/office/officeart/2005/8/layout/matrix1"/>
    <dgm:cxn modelId="{98A3E97A-9999-4681-A353-D97A92091EF8}" type="presParOf" srcId="{CCEA5CC5-03E6-42CD-9077-A7757344236B}" destId="{7DB3EB29-90C1-439F-AE80-5CF3E33453CC}" srcOrd="1" destOrd="0" presId="urn:microsoft.com/office/officeart/2005/8/layout/matrix1"/>
    <dgm:cxn modelId="{B460C733-41EE-417B-8601-A289B8285EEB}" type="presParOf" srcId="{CCEA5CC5-03E6-42CD-9077-A7757344236B}" destId="{A5B42172-0601-4AB4-B1A9-AC7DE4A6E4C7}" srcOrd="2" destOrd="0" presId="urn:microsoft.com/office/officeart/2005/8/layout/matrix1"/>
    <dgm:cxn modelId="{45F026EC-9E09-4C0C-8312-FA182B8FC8C9}" type="presParOf" srcId="{CCEA5CC5-03E6-42CD-9077-A7757344236B}" destId="{825E3420-AFAF-4B1B-B021-3980541C07BA}" srcOrd="3" destOrd="0" presId="urn:microsoft.com/office/officeart/2005/8/layout/matrix1"/>
    <dgm:cxn modelId="{9CF557D1-F589-4C94-9FA1-7D6AD4986182}" type="presParOf" srcId="{CCEA5CC5-03E6-42CD-9077-A7757344236B}" destId="{D9C80B05-FEED-45B9-9D1B-C145BA2C7F87}" srcOrd="4" destOrd="0" presId="urn:microsoft.com/office/officeart/2005/8/layout/matrix1"/>
    <dgm:cxn modelId="{6736BF80-7457-4C6F-A574-3852CE0F445A}" type="presParOf" srcId="{CCEA5CC5-03E6-42CD-9077-A7757344236B}" destId="{E7A598C2-F7A4-4C84-8057-D808A6E764E4}" srcOrd="5" destOrd="0" presId="urn:microsoft.com/office/officeart/2005/8/layout/matrix1"/>
    <dgm:cxn modelId="{C33C06BE-914C-47B3-82D4-7892C3F56860}" type="presParOf" srcId="{CCEA5CC5-03E6-42CD-9077-A7757344236B}" destId="{761B4C38-9741-4677-843B-74474E2DFBDC}" srcOrd="6" destOrd="0" presId="urn:microsoft.com/office/officeart/2005/8/layout/matrix1"/>
    <dgm:cxn modelId="{0E879603-5FF8-4883-A220-D160C15E623C}" type="presParOf" srcId="{CCEA5CC5-03E6-42CD-9077-A7757344236B}" destId="{E05FE191-0253-4A93-99AC-E217FBD84FF1}" srcOrd="7" destOrd="0" presId="urn:microsoft.com/office/officeart/2005/8/layout/matrix1"/>
    <dgm:cxn modelId="{8B181A90-A2D4-461D-9EBC-8478886309D8}" type="presParOf" srcId="{68E55B01-DD2D-4341-8673-F23E047025BE}" destId="{0BC0A6C5-2A37-4EB5-82CC-B42E48FC936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16501" y="1591038"/>
          <a:ext cx="1610849" cy="433919"/>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it" sz="1100" kern="1200" dirty="0"/>
            <a:t>2019</a:t>
          </a:r>
        </a:p>
      </dsp:txBody>
      <dsp:txXfrm>
        <a:off x="316501" y="1591038"/>
        <a:ext cx="1524065" cy="433919"/>
      </dsp:txXfrm>
    </dsp:sp>
    <dsp:sp modelId="{03E7967D-6C10-4379-9B37-4F5A8CF4EED8}">
      <dsp:nvSpPr>
        <dsp:cNvPr id="0" name=""/>
        <dsp:cNvSpPr/>
      </dsp:nvSpPr>
      <dsp:spPr>
        <a:xfrm>
          <a:off x="3280" y="0"/>
          <a:ext cx="2237291" cy="115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it" sz="1100" kern="1200" dirty="0"/>
            <a:t>Preparazione</a:t>
          </a:r>
        </a:p>
      </dsp:txBody>
      <dsp:txXfrm>
        <a:off x="3280" y="0"/>
        <a:ext cx="2237291" cy="1157118"/>
      </dsp:txXfrm>
    </dsp:sp>
    <dsp:sp modelId="{4FB3A766-643A-4ACA-8E5D-2C95FFB87076}">
      <dsp:nvSpPr>
        <dsp:cNvPr id="0" name=""/>
        <dsp:cNvSpPr/>
      </dsp:nvSpPr>
      <dsp:spPr>
        <a:xfrm>
          <a:off x="1927351" y="1807998"/>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21926" y="1229438"/>
          <a:ext cx="0" cy="36159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85766" y="1157118"/>
          <a:ext cx="72319" cy="72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3792" y="1591038"/>
          <a:ext cx="1610849" cy="433919"/>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it" sz="1100" kern="1200" dirty="0"/>
            <a:t>29/1/2020</a:t>
          </a:r>
        </a:p>
      </dsp:txBody>
      <dsp:txXfrm>
        <a:off x="2745885" y="1642783"/>
        <a:ext cx="1226663" cy="330429"/>
      </dsp:txXfrm>
    </dsp:sp>
    <dsp:sp modelId="{5E76ADAA-D3EE-462D-A737-9D3772B6C76F}">
      <dsp:nvSpPr>
        <dsp:cNvPr id="0" name=""/>
        <dsp:cNvSpPr/>
      </dsp:nvSpPr>
      <dsp:spPr>
        <a:xfrm>
          <a:off x="2240571" y="2458877"/>
          <a:ext cx="2237291" cy="115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t" anchorCtr="1">
          <a:noAutofit/>
        </a:bodyPr>
        <a:lstStyle/>
        <a:p>
          <a:pPr marL="0" lvl="0" indent="0" algn="ctr" defTabSz="488950" rtl="0">
            <a:lnSpc>
              <a:spcPct val="90000"/>
            </a:lnSpc>
            <a:spcBef>
              <a:spcPct val="0"/>
            </a:spcBef>
            <a:spcAft>
              <a:spcPct val="35000"/>
            </a:spcAft>
            <a:buNone/>
          </a:pPr>
          <a:r>
            <a:rPr lang="it-IT" sz="1100" kern="1200" dirty="0"/>
            <a:t>P</a:t>
          </a:r>
          <a:r>
            <a:rPr lang="it" sz="1100" kern="1200" dirty="0"/>
            <a:t>resentazione progetto</a:t>
          </a:r>
        </a:p>
      </dsp:txBody>
      <dsp:txXfrm>
        <a:off x="2240571" y="2458877"/>
        <a:ext cx="2237291" cy="1157118"/>
      </dsp:txXfrm>
    </dsp:sp>
    <dsp:sp modelId="{6C1697D8-F9A2-4451-950E-C8D8168BBC75}">
      <dsp:nvSpPr>
        <dsp:cNvPr id="0" name=""/>
        <dsp:cNvSpPr/>
      </dsp:nvSpPr>
      <dsp:spPr>
        <a:xfrm>
          <a:off x="4164642" y="1807997"/>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9217" y="2024957"/>
          <a:ext cx="0" cy="36159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23057" y="2386557"/>
          <a:ext cx="72319" cy="72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791083" y="1591038"/>
          <a:ext cx="1610849" cy="433919"/>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it" sz="1100" kern="1200" dirty="0"/>
            <a:t>30/9/2020</a:t>
          </a:r>
        </a:p>
      </dsp:txBody>
      <dsp:txXfrm rot="10800000">
        <a:off x="4877867" y="1591038"/>
        <a:ext cx="1524065" cy="433919"/>
      </dsp:txXfrm>
    </dsp:sp>
    <dsp:sp modelId="{2E1F219F-885D-437D-9D95-1C496EBAD119}">
      <dsp:nvSpPr>
        <dsp:cNvPr id="0" name=""/>
        <dsp:cNvSpPr/>
      </dsp:nvSpPr>
      <dsp:spPr>
        <a:xfrm>
          <a:off x="4477863" y="0"/>
          <a:ext cx="2237291" cy="115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it" sz="1100" kern="1200" dirty="0"/>
            <a:t>Ripresa dei lavori</a:t>
          </a:r>
        </a:p>
      </dsp:txBody>
      <dsp:txXfrm>
        <a:off x="4477863" y="0"/>
        <a:ext cx="2237291" cy="1157118"/>
      </dsp:txXfrm>
    </dsp:sp>
    <dsp:sp modelId="{8801BA21-B732-43C2-BD4E-EED526CA614C}">
      <dsp:nvSpPr>
        <dsp:cNvPr id="0" name=""/>
        <dsp:cNvSpPr/>
      </dsp:nvSpPr>
      <dsp:spPr>
        <a:xfrm>
          <a:off x="5596508" y="1229438"/>
          <a:ext cx="0" cy="36159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560348" y="1157118"/>
          <a:ext cx="72319" cy="72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FC36F-3D8F-43AC-9D78-43916C481335}">
      <dsp:nvSpPr>
        <dsp:cNvPr id="0" name=""/>
        <dsp:cNvSpPr/>
      </dsp:nvSpPr>
      <dsp:spPr>
        <a:xfrm>
          <a:off x="2613725" y="0"/>
          <a:ext cx="2425524" cy="242552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modalità di auto-regolazione della comunità</a:t>
          </a:r>
        </a:p>
      </dsp:txBody>
      <dsp:txXfrm>
        <a:off x="3220106" y="1212762"/>
        <a:ext cx="1212762" cy="1212762"/>
      </dsp:txXfrm>
    </dsp:sp>
    <dsp:sp modelId="{1C10E8EC-14DF-45E8-B8A6-65FCAFEF0541}">
      <dsp:nvSpPr>
        <dsp:cNvPr id="0" name=""/>
        <dsp:cNvSpPr/>
      </dsp:nvSpPr>
      <dsp:spPr>
        <a:xfrm>
          <a:off x="1400963" y="2425524"/>
          <a:ext cx="2425524" cy="242552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salute/ benessere come bene comune</a:t>
          </a:r>
          <a:endParaRPr lang="it-IT" sz="1400" kern="1200" dirty="0"/>
        </a:p>
      </dsp:txBody>
      <dsp:txXfrm>
        <a:off x="2007344" y="3638286"/>
        <a:ext cx="1212762" cy="1212762"/>
      </dsp:txXfrm>
    </dsp:sp>
    <dsp:sp modelId="{9CEAF8C2-C1E4-428B-B455-F45F718D1996}">
      <dsp:nvSpPr>
        <dsp:cNvPr id="0" name=""/>
        <dsp:cNvSpPr/>
      </dsp:nvSpPr>
      <dsp:spPr>
        <a:xfrm rot="10800000">
          <a:off x="2613725" y="2425524"/>
          <a:ext cx="2425524" cy="242552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Strumentali a diritti </a:t>
          </a:r>
          <a:r>
            <a:rPr lang="it-IT" sz="1500" kern="1200" dirty="0" err="1"/>
            <a:t>fondam</a:t>
          </a:r>
          <a:r>
            <a:rPr lang="it-IT" sz="1500" kern="1200" dirty="0"/>
            <a:t>. e bisogni essenziali</a:t>
          </a:r>
        </a:p>
      </dsp:txBody>
      <dsp:txXfrm rot="10800000">
        <a:off x="3220106" y="2425524"/>
        <a:ext cx="1212762" cy="1212762"/>
      </dsp:txXfrm>
    </dsp:sp>
    <dsp:sp modelId="{7312F485-1B40-4480-BDE3-98500EB1045D}">
      <dsp:nvSpPr>
        <dsp:cNvPr id="0" name=""/>
        <dsp:cNvSpPr/>
      </dsp:nvSpPr>
      <dsp:spPr>
        <a:xfrm>
          <a:off x="3826488" y="2425524"/>
          <a:ext cx="2425524" cy="242552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pratiche di cittadinanza attiva</a:t>
          </a:r>
        </a:p>
      </dsp:txBody>
      <dsp:txXfrm>
        <a:off x="4432869" y="3638286"/>
        <a:ext cx="1212762" cy="1212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16501" y="1591038"/>
          <a:ext cx="1610849" cy="433919"/>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it-IT" sz="1100" kern="1200" dirty="0"/>
            <a:t>O</a:t>
          </a:r>
          <a:r>
            <a:rPr lang="it" sz="1100" kern="1200" dirty="0"/>
            <a:t>tt. 2020</a:t>
          </a:r>
        </a:p>
      </dsp:txBody>
      <dsp:txXfrm>
        <a:off x="316501" y="1591038"/>
        <a:ext cx="1524065" cy="433919"/>
      </dsp:txXfrm>
    </dsp:sp>
    <dsp:sp modelId="{03E7967D-6C10-4379-9B37-4F5A8CF4EED8}">
      <dsp:nvSpPr>
        <dsp:cNvPr id="0" name=""/>
        <dsp:cNvSpPr/>
      </dsp:nvSpPr>
      <dsp:spPr>
        <a:xfrm>
          <a:off x="3280" y="0"/>
          <a:ext cx="2237291" cy="115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it-IT" sz="1100" kern="1200" dirty="0"/>
            <a:t>R</a:t>
          </a:r>
          <a:r>
            <a:rPr lang="it" sz="1100" kern="1200" dirty="0"/>
            <a:t>accolta info e interviste</a:t>
          </a:r>
        </a:p>
        <a:p>
          <a:pPr marL="0" lvl="0" indent="0" algn="ctr" defTabSz="488950" rtl="0">
            <a:lnSpc>
              <a:spcPct val="90000"/>
            </a:lnSpc>
            <a:spcBef>
              <a:spcPct val="0"/>
            </a:spcBef>
            <a:spcAft>
              <a:spcPct val="35000"/>
            </a:spcAft>
            <a:buNone/>
          </a:pPr>
          <a:r>
            <a:rPr lang="it" sz="1100" kern="1200" dirty="0"/>
            <a:t>- formazione</a:t>
          </a:r>
        </a:p>
      </dsp:txBody>
      <dsp:txXfrm>
        <a:off x="3280" y="0"/>
        <a:ext cx="2237291" cy="1157118"/>
      </dsp:txXfrm>
    </dsp:sp>
    <dsp:sp modelId="{4FB3A766-643A-4ACA-8E5D-2C95FFB87076}">
      <dsp:nvSpPr>
        <dsp:cNvPr id="0" name=""/>
        <dsp:cNvSpPr/>
      </dsp:nvSpPr>
      <dsp:spPr>
        <a:xfrm rot="21525773">
          <a:off x="1927279" y="1801372"/>
          <a:ext cx="613794" cy="0"/>
        </a:xfrm>
        <a:custGeom>
          <a:avLst/>
          <a:gdLst/>
          <a:ahLst/>
          <a:cxnLst/>
          <a:rect l="0" t="0" r="0" b="0"/>
          <a:pathLst>
            <a:path>
              <a:moveTo>
                <a:pt x="0" y="0"/>
              </a:moveTo>
              <a:lnTo>
                <a:pt x="613794"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21926" y="1229438"/>
          <a:ext cx="0" cy="36159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85766" y="1157118"/>
          <a:ext cx="72319" cy="72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41002" y="1577786"/>
          <a:ext cx="1610849" cy="433919"/>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it-IT" sz="1100" kern="1200" dirty="0"/>
            <a:t>F</a:t>
          </a:r>
          <a:r>
            <a:rPr lang="it" sz="1100" kern="1200" dirty="0"/>
            <a:t>ine ottobre</a:t>
          </a:r>
        </a:p>
      </dsp:txBody>
      <dsp:txXfrm>
        <a:off x="2733095" y="1629531"/>
        <a:ext cx="1226663" cy="330429"/>
      </dsp:txXfrm>
    </dsp:sp>
    <dsp:sp modelId="{5E76ADAA-D3EE-462D-A737-9D3772B6C76F}">
      <dsp:nvSpPr>
        <dsp:cNvPr id="0" name=""/>
        <dsp:cNvSpPr/>
      </dsp:nvSpPr>
      <dsp:spPr>
        <a:xfrm>
          <a:off x="2227781" y="2445625"/>
          <a:ext cx="2237291" cy="115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t" anchorCtr="1">
          <a:noAutofit/>
        </a:bodyPr>
        <a:lstStyle/>
        <a:p>
          <a:pPr marL="0" lvl="0" indent="0" algn="ctr" defTabSz="488950" rtl="0">
            <a:lnSpc>
              <a:spcPct val="90000"/>
            </a:lnSpc>
            <a:spcBef>
              <a:spcPct val="0"/>
            </a:spcBef>
            <a:spcAft>
              <a:spcPct val="35000"/>
            </a:spcAft>
            <a:buNone/>
          </a:pPr>
          <a:r>
            <a:rPr lang="it-IT" sz="1100" kern="1200" dirty="0"/>
            <a:t>Presentazione degli esiti della fase di ascolto e ricerca</a:t>
          </a:r>
        </a:p>
      </dsp:txBody>
      <dsp:txXfrm>
        <a:off x="2227781" y="2445625"/>
        <a:ext cx="2237291" cy="1157118"/>
      </dsp:txXfrm>
    </dsp:sp>
    <dsp:sp modelId="{6C1697D8-F9A2-4451-950E-C8D8168BBC75}">
      <dsp:nvSpPr>
        <dsp:cNvPr id="0" name=""/>
        <dsp:cNvSpPr/>
      </dsp:nvSpPr>
      <dsp:spPr>
        <a:xfrm rot="71258">
          <a:off x="4151783" y="1801372"/>
          <a:ext cx="639369" cy="0"/>
        </a:xfrm>
        <a:custGeom>
          <a:avLst/>
          <a:gdLst/>
          <a:ahLst/>
          <a:cxnLst/>
          <a:rect l="0" t="0" r="0" b="0"/>
          <a:pathLst>
            <a:path>
              <a:moveTo>
                <a:pt x="0" y="0"/>
              </a:moveTo>
              <a:lnTo>
                <a:pt x="639369"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46427" y="2011705"/>
          <a:ext cx="0" cy="36159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10267" y="2373305"/>
          <a:ext cx="72319" cy="72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791083" y="1591038"/>
          <a:ext cx="1610849" cy="433919"/>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it-IT" sz="1100" kern="1200" dirty="0"/>
            <a:t>M</a:t>
          </a:r>
          <a:r>
            <a:rPr lang="it" sz="1100" kern="1200" dirty="0"/>
            <a:t>età novembre</a:t>
          </a:r>
        </a:p>
      </dsp:txBody>
      <dsp:txXfrm rot="10800000">
        <a:off x="4877867" y="1591038"/>
        <a:ext cx="1524065" cy="433919"/>
      </dsp:txXfrm>
    </dsp:sp>
    <dsp:sp modelId="{2E1F219F-885D-437D-9D95-1C496EBAD119}">
      <dsp:nvSpPr>
        <dsp:cNvPr id="0" name=""/>
        <dsp:cNvSpPr/>
      </dsp:nvSpPr>
      <dsp:spPr>
        <a:xfrm>
          <a:off x="4477863" y="0"/>
          <a:ext cx="2237291" cy="115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endParaRPr lang="it" sz="1100" kern="1200" dirty="0"/>
        </a:p>
      </dsp:txBody>
      <dsp:txXfrm>
        <a:off x="4477863" y="0"/>
        <a:ext cx="2237291" cy="1157118"/>
      </dsp:txXfrm>
    </dsp:sp>
    <dsp:sp modelId="{8801BA21-B732-43C2-BD4E-EED526CA614C}">
      <dsp:nvSpPr>
        <dsp:cNvPr id="0" name=""/>
        <dsp:cNvSpPr/>
      </dsp:nvSpPr>
      <dsp:spPr>
        <a:xfrm>
          <a:off x="5596508" y="1229438"/>
          <a:ext cx="0" cy="36159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560348" y="1157118"/>
          <a:ext cx="72319" cy="72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E14A8-0C24-4BC8-88DC-C3CD45DCB2D1}">
      <dsp:nvSpPr>
        <dsp:cNvPr id="0" name=""/>
        <dsp:cNvSpPr/>
      </dsp:nvSpPr>
      <dsp:spPr>
        <a:xfrm rot="16200000">
          <a:off x="677333" y="-677333"/>
          <a:ext cx="2709333" cy="406400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it-IT" sz="2900" kern="1200" dirty="0"/>
            <a:t>La pandemia è un evento sociale e collettivo</a:t>
          </a:r>
        </a:p>
      </dsp:txBody>
      <dsp:txXfrm rot="5400000">
        <a:off x="-1" y="1"/>
        <a:ext cx="4064000" cy="2032000"/>
      </dsp:txXfrm>
    </dsp:sp>
    <dsp:sp modelId="{A5B42172-0601-4AB4-B1A9-AC7DE4A6E4C7}">
      <dsp:nvSpPr>
        <dsp:cNvPr id="0" name=""/>
        <dsp:cNvSpPr/>
      </dsp:nvSpPr>
      <dsp:spPr>
        <a:xfrm>
          <a:off x="4064000" y="0"/>
          <a:ext cx="4064000" cy="2709333"/>
        </a:xfrm>
        <a:prstGeom prst="round1Rect">
          <a:avLst/>
        </a:prstGeom>
        <a:solidFill>
          <a:schemeClr val="accent2">
            <a:hueOff val="-4292801"/>
            <a:satOff val="577"/>
            <a:lumOff val="6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it-IT" sz="2900" kern="1200" dirty="0"/>
            <a:t>Nessuno si salva da solo</a:t>
          </a:r>
        </a:p>
      </dsp:txBody>
      <dsp:txXfrm>
        <a:off x="4064000" y="0"/>
        <a:ext cx="4064000" cy="2032000"/>
      </dsp:txXfrm>
    </dsp:sp>
    <dsp:sp modelId="{D9C80B05-FEED-45B9-9D1B-C145BA2C7F87}">
      <dsp:nvSpPr>
        <dsp:cNvPr id="0" name=""/>
        <dsp:cNvSpPr/>
      </dsp:nvSpPr>
      <dsp:spPr>
        <a:xfrm rot="10800000">
          <a:off x="0" y="2709333"/>
          <a:ext cx="4064000" cy="2709333"/>
        </a:xfrm>
        <a:prstGeom prst="round1Rect">
          <a:avLst/>
        </a:prstGeom>
        <a:solidFill>
          <a:schemeClr val="accent2">
            <a:hueOff val="-8585601"/>
            <a:satOff val="1155"/>
            <a:lumOff val="13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it-IT" sz="2900" kern="1200" dirty="0"/>
            <a:t>La Comunità è argine alla paura, alla solitudine e al disagio</a:t>
          </a:r>
        </a:p>
      </dsp:txBody>
      <dsp:txXfrm rot="10800000">
        <a:off x="0" y="3386666"/>
        <a:ext cx="4064000" cy="2032000"/>
      </dsp:txXfrm>
    </dsp:sp>
    <dsp:sp modelId="{761B4C38-9741-4677-843B-74474E2DFBDC}">
      <dsp:nvSpPr>
        <dsp:cNvPr id="0" name=""/>
        <dsp:cNvSpPr/>
      </dsp:nvSpPr>
      <dsp:spPr>
        <a:xfrm rot="5400000">
          <a:off x="4741333" y="2032000"/>
          <a:ext cx="2709333" cy="4064000"/>
        </a:xfrm>
        <a:prstGeom prst="round1Rect">
          <a:avLst/>
        </a:prstGeom>
        <a:solidFill>
          <a:schemeClr val="accent2">
            <a:hueOff val="-12878401"/>
            <a:satOff val="1732"/>
            <a:lumOff val="19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it-IT" sz="2900" kern="1200" dirty="0"/>
            <a:t>I quartieri hanno capacità di resilienza e autodeterminazione</a:t>
          </a:r>
        </a:p>
      </dsp:txBody>
      <dsp:txXfrm rot="-5400000">
        <a:off x="4063999" y="3386666"/>
        <a:ext cx="4064000" cy="2032000"/>
      </dsp:txXfrm>
    </dsp:sp>
    <dsp:sp modelId="{0BC0A6C5-2A37-4EB5-82CC-B42E48FC9368}">
      <dsp:nvSpPr>
        <dsp:cNvPr id="0" name=""/>
        <dsp:cNvSpPr/>
      </dsp:nvSpPr>
      <dsp:spPr>
        <a:xfrm>
          <a:off x="2844799" y="2032000"/>
          <a:ext cx="2438400" cy="1354666"/>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it-IT" sz="2900" b="1" kern="1200" dirty="0">
              <a:solidFill>
                <a:schemeClr val="accent1">
                  <a:lumMod val="50000"/>
                </a:schemeClr>
              </a:solidFill>
            </a:rPr>
            <a:t>Abbiamo</a:t>
          </a:r>
          <a:r>
            <a:rPr lang="it-IT" sz="2900" kern="1200" dirty="0">
              <a:solidFill>
                <a:schemeClr val="accent1">
                  <a:lumMod val="50000"/>
                </a:schemeClr>
              </a:solidFill>
            </a:rPr>
            <a:t> </a:t>
          </a:r>
          <a:r>
            <a:rPr lang="it-IT" sz="2900" b="1" kern="1200" dirty="0">
              <a:solidFill>
                <a:schemeClr val="accent1">
                  <a:lumMod val="50000"/>
                </a:schemeClr>
              </a:solidFill>
            </a:rPr>
            <a:t>imparato</a:t>
          </a:r>
        </a:p>
      </dsp:txBody>
      <dsp:txXfrm>
        <a:off x="2910928" y="2098129"/>
        <a:ext cx="2306142" cy="1222408"/>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F60AFAF-CF54-453F-85A6-EE7AE76A6D38}" type="datetime1">
              <a:rPr lang="it-IT" smtClean="0"/>
              <a:pPr rtl="0"/>
              <a:t>30/09/2020</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pPr rtl="0"/>
              <a:t>‹N›</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1013D0E-6236-446F-904B-E774D9F98961}" type="datetime1">
              <a:rPr lang="it-IT" smtClean="0"/>
              <a:pPr rtl="0"/>
              <a:t>30/09/2020</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pPr rtl="0"/>
              <a:t>‹N›</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tango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tango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tango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nettore dirit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5600" b="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en-US" dirty="0"/>
          </a:p>
        </p:txBody>
      </p:sp>
      <p:sp>
        <p:nvSpPr>
          <p:cNvPr id="20" name="Segnaposto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6AB36474-6F91-425C-BA3E-6B12C4C4BB9A}" type="datetime1">
              <a:rPr lang="it-IT" smtClean="0"/>
              <a:pPr rtl="0"/>
              <a:t>30/09/2020</a:t>
            </a:fld>
            <a:endParaRPr lang="en-US" dirty="0"/>
          </a:p>
        </p:txBody>
      </p:sp>
      <p:sp>
        <p:nvSpPr>
          <p:cNvPr id="21" name="Segnaposto piè di pagina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Segnaposto numero diapositiv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pPr rtl="0"/>
              <a:t>‹N›</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E63F3710-490B-4740-B6D7-B9792C8AB872}" type="datetime1">
              <a:rPr lang="it-IT" smtClean="0"/>
              <a:pPr rtl="0"/>
              <a:t>30/09/2020</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991600" y="762000"/>
            <a:ext cx="2362200" cy="5257800"/>
          </a:xfrm>
        </p:spPr>
        <p:txBody>
          <a:bodyPr vert="eaVert"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838200" y="762000"/>
            <a:ext cx="8077200" cy="5257800"/>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AC318586-27FC-4E59-A573-09A0053DE2D5}" type="datetime1">
              <a:rPr lang="it-IT" smtClean="0"/>
              <a:pPr rtl="0"/>
              <a:t>30/09/2020</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0FFEEA0C-1FCD-40E6-A1D4-23BFBD0CE371}" type="datetime1">
              <a:rPr lang="it-IT" smtClean="0"/>
              <a:pPr rtl="0"/>
              <a:t>30/09/2020</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tango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tango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tango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629156" y="2275165"/>
            <a:ext cx="8933688" cy="2406895"/>
          </a:xfrm>
        </p:spPr>
        <p:txBody>
          <a:bodyPr rtlCol="0" anchor="ctr">
            <a:normAutofit/>
          </a:bodyPr>
          <a:lstStyle>
            <a:lvl1pPr algn="ctr">
              <a:lnSpc>
                <a:spcPct val="83000"/>
              </a:lnSpc>
              <a:defRPr lang="en-US" sz="560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grpSp>
        <p:nvGrpSpPr>
          <p:cNvPr id="16" name="Grup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nettore dirit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Segnaposto tes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4" name="Segnaposto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448F23ED-F6BB-4CDB-8CED-5F2E9AE92607}" type="datetime1">
              <a:rPr lang="it-IT" smtClean="0"/>
              <a:pPr rtl="0"/>
              <a:t>30/09/2020</a:t>
            </a:fld>
            <a:endParaRPr lang="en-US" dirty="0"/>
          </a:p>
        </p:txBody>
      </p:sp>
      <p:sp>
        <p:nvSpPr>
          <p:cNvPr id="5" name="Segnaposto piè di pagina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Segnaposto numero diapositiva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pPr rtl="0"/>
              <a:t>‹N›</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data 4"/>
          <p:cNvSpPr>
            <a:spLocks noGrp="1"/>
          </p:cNvSpPr>
          <p:nvPr>
            <p:ph type="dt" sz="half" idx="10"/>
          </p:nvPr>
        </p:nvSpPr>
        <p:spPr/>
        <p:txBody>
          <a:bodyPr rtlCol="0"/>
          <a:lstStyle/>
          <a:p>
            <a:pPr rtl="0"/>
            <a:fld id="{5BD466EC-ACF2-4AF5-A2DE-2C9D1A6828FD}" type="datetime1">
              <a:rPr lang="it-IT" smtClean="0"/>
              <a:pPr rtl="0"/>
              <a:t>30/09/2020</a:t>
            </a:fld>
            <a:endParaRPr lang="en-US"/>
          </a:p>
        </p:txBody>
      </p:sp>
      <p:sp>
        <p:nvSpPr>
          <p:cNvPr id="6" name="Segnaposto piè di pagina 5"/>
          <p:cNvSpPr>
            <a:spLocks noGrp="1"/>
          </p:cNvSpPr>
          <p:nvPr>
            <p:ph type="ftr" sz="quarter" idx="11"/>
          </p:nvPr>
        </p:nvSpPr>
        <p:spPr/>
        <p:txBody>
          <a:bodyPr rtlCol="0"/>
          <a:lstStyle/>
          <a:p>
            <a:pPr rtl="0"/>
            <a:endParaRPr lang="en-US"/>
          </a:p>
        </p:txBody>
      </p:sp>
      <p:sp>
        <p:nvSpPr>
          <p:cNvPr id="7" name="Segnaposto numero diapositiva 6"/>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5" name="Segnaposto tes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7" name="Segnaposto data 6"/>
          <p:cNvSpPr>
            <a:spLocks noGrp="1"/>
          </p:cNvSpPr>
          <p:nvPr>
            <p:ph type="dt" sz="half" idx="10"/>
          </p:nvPr>
        </p:nvSpPr>
        <p:spPr/>
        <p:txBody>
          <a:bodyPr rtlCol="0"/>
          <a:lstStyle/>
          <a:p>
            <a:pPr rtl="0"/>
            <a:fld id="{9A48AAC1-8B74-4EE6-9B7A-D8C2183B6272}" type="datetime1">
              <a:rPr lang="it-IT" smtClean="0"/>
              <a:pPr rtl="0"/>
              <a:t>30/09/2020</a:t>
            </a:fld>
            <a:endParaRPr lang="en-US"/>
          </a:p>
        </p:txBody>
      </p:sp>
      <p:sp>
        <p:nvSpPr>
          <p:cNvPr id="8" name="Segnaposto piè di pagina 7"/>
          <p:cNvSpPr>
            <a:spLocks noGrp="1"/>
          </p:cNvSpPr>
          <p:nvPr>
            <p:ph type="ftr" sz="quarter" idx="11"/>
          </p:nvPr>
        </p:nvSpPr>
        <p:spPr/>
        <p:txBody>
          <a:bodyPr rtlCol="0"/>
          <a:lstStyle/>
          <a:p>
            <a:pPr rtl="0"/>
            <a:endParaRPr lang="en-US"/>
          </a:p>
        </p:txBody>
      </p:sp>
      <p:sp>
        <p:nvSpPr>
          <p:cNvPr id="9" name="Segnaposto numero diapositiva 8"/>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data 2"/>
          <p:cNvSpPr>
            <a:spLocks noGrp="1"/>
          </p:cNvSpPr>
          <p:nvPr>
            <p:ph type="dt" sz="half" idx="10"/>
          </p:nvPr>
        </p:nvSpPr>
        <p:spPr/>
        <p:txBody>
          <a:bodyPr rtlCol="0"/>
          <a:lstStyle/>
          <a:p>
            <a:pPr rtl="0"/>
            <a:fld id="{5D98DF3E-2C46-4BD0-9CFF-FBAEC93B7840}" type="datetime1">
              <a:rPr lang="it-IT" smtClean="0"/>
              <a:pPr rtl="0"/>
              <a:t>30/09/2020</a:t>
            </a:fld>
            <a:endParaRPr lang="en-US"/>
          </a:p>
        </p:txBody>
      </p:sp>
      <p:sp>
        <p:nvSpPr>
          <p:cNvPr id="4" name="Segnaposto piè di pagina 3"/>
          <p:cNvSpPr>
            <a:spLocks noGrp="1"/>
          </p:cNvSpPr>
          <p:nvPr>
            <p:ph type="ftr" sz="quarter" idx="11"/>
          </p:nvPr>
        </p:nvSpPr>
        <p:spPr/>
        <p:txBody>
          <a:bodyPr rtlCol="0"/>
          <a:lstStyle/>
          <a:p>
            <a:pPr rtl="0"/>
            <a:endParaRPr lang="en-US"/>
          </a:p>
        </p:txBody>
      </p:sp>
      <p:sp>
        <p:nvSpPr>
          <p:cNvPr id="5" name="Segnaposto numero diapositiva 4"/>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4D9F376C-F698-4333-9878-8CD80B2B39D3}" type="datetime1">
              <a:rPr lang="it-IT" smtClean="0"/>
              <a:pPr rtl="0"/>
              <a:t>30/09/2020</a:t>
            </a:fld>
            <a:endParaRPr lang="en-US"/>
          </a:p>
        </p:txBody>
      </p:sp>
      <p:sp>
        <p:nvSpPr>
          <p:cNvPr id="3" name="Segnaposto piè di pagina 2"/>
          <p:cNvSpPr>
            <a:spLocks noGrp="1"/>
          </p:cNvSpPr>
          <p:nvPr>
            <p:ph type="ftr" sz="quarter" idx="11"/>
          </p:nvPr>
        </p:nvSpPr>
        <p:spPr/>
        <p:txBody>
          <a:bodyPr rtlCol="0"/>
          <a:lstStyle/>
          <a:p>
            <a:pPr rtl="0"/>
            <a:endParaRPr lang="en-US"/>
          </a:p>
        </p:txBody>
      </p:sp>
      <p:sp>
        <p:nvSpPr>
          <p:cNvPr id="4" name="Segnaposto numero diapositiva 3"/>
          <p:cNvSpPr>
            <a:spLocks noGrp="1"/>
          </p:cNvSpPr>
          <p:nvPr>
            <p:ph type="sldNum" sz="quarter" idx="12"/>
          </p:nvPr>
        </p:nvSpPr>
        <p:spPr/>
        <p:txBody>
          <a:bodyPr rtlCol="0"/>
          <a:lstStyle/>
          <a:p>
            <a:pPr rtl="0"/>
            <a:fld id="{34B7E4EF-A1BD-40F4-AB7B-04F084DD991D}" type="slidenum">
              <a:rPr lang="en-US" smtClean="0"/>
              <a:pPr rtl="0"/>
              <a:t>‹N›</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tango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hasCustomPrompt="1"/>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 dirty="0"/>
              <a:t>Fare clic per modificare lo stile del titolo</a:t>
            </a:r>
          </a:p>
        </p:txBody>
      </p:sp>
      <p:sp>
        <p:nvSpPr>
          <p:cNvPr id="8" name="Segnaposto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7579D569-2C97-4786-A562-991193493077}" type="datetime1">
              <a:rPr lang="it-IT" smtClean="0"/>
              <a:pPr rtl="0"/>
              <a:t>30/09/2020</a:t>
            </a:fld>
            <a:endParaRPr lang="en-US"/>
          </a:p>
        </p:txBody>
      </p:sp>
      <p:sp>
        <p:nvSpPr>
          <p:cNvPr id="9" name="Segnaposto piè di pagina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Segnaposto numero diapositiv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pPr rtl="0"/>
              <a:t>‹N›</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5" name="Segnaposto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3D5E0B24-8B1C-463E-9C62-AF58AAE602D6}" type="datetime1">
              <a:rPr lang="it-IT" smtClean="0"/>
              <a:pPr rtl="0"/>
              <a:t>30/09/2020</a:t>
            </a:fld>
            <a:endParaRPr lang="en-US" dirty="0"/>
          </a:p>
        </p:txBody>
      </p:sp>
      <p:sp>
        <p:nvSpPr>
          <p:cNvPr id="6" name="Segnaposto piè di pagina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egnaposto numero diapositiv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pPr rtl="0"/>
              <a:t>‹N›</a:t>
            </a:fld>
            <a:endParaRPr lang="en-US"/>
          </a:p>
        </p:txBody>
      </p:sp>
      <p:sp>
        <p:nvSpPr>
          <p:cNvPr id="12" name="Rettango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it-IT"/>
              <a:t>Fare clic per modificare lo stile del titolo dello schema</a:t>
            </a:r>
            <a:endParaRPr lang="en-US" dirty="0"/>
          </a:p>
        </p:txBody>
      </p:sp>
      <p:sp>
        <p:nvSpPr>
          <p:cNvPr id="4" name="Segnaposto tes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tango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tango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tango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Segnaposto tito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it"/>
              <a:t>Fare clic per modificare lo stile del titolo dello schema</a:t>
            </a:r>
            <a:endParaRPr lang="en-US" dirty="0"/>
          </a:p>
        </p:txBody>
      </p:sp>
      <p:sp>
        <p:nvSpPr>
          <p:cNvPr id="3" name="Segnaposto tes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B7732347-0869-477C-BE48-3F9F51733ED7}" type="datetime1">
              <a:rPr lang="it-IT" smtClean="0"/>
              <a:pPr rtl="0"/>
              <a:t>30/09/2020</a:t>
            </a:fld>
            <a:endParaRPr lang="en-US" dirty="0"/>
          </a:p>
        </p:txBody>
      </p:sp>
      <p:sp>
        <p:nvSpPr>
          <p:cNvPr id="5" name="Segnaposto piè di pagina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egnaposto numero diapositiva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pPr rtl="0"/>
              <a:t>‹N›</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on tessuto, tabella, rosso, coperto&#10;&#10;Descrizione generata automaticamente">
            <a:extLst>
              <a:ext uri="{FF2B5EF4-FFF2-40B4-BE49-F238E27FC236}">
                <a16:creationId xmlns:a16="http://schemas.microsoft.com/office/drawing/2014/main" id="{6D3BA21E-E6C8-4E14-8E53-C5DF567E9D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ttangolo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ttangolo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olo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fontScale="90000"/>
          </a:bodyPr>
          <a:lstStyle/>
          <a:p>
            <a:pPr rtl="0"/>
            <a:r>
              <a:rPr lang="it" sz="4400" b="1" dirty="0">
                <a:solidFill>
                  <a:schemeClr val="tx1"/>
                </a:solidFill>
              </a:rPr>
              <a:t>VERSO IL PATTO DI COLLABORAZIONE</a:t>
            </a:r>
          </a:p>
        </p:txBody>
      </p:sp>
      <p:sp>
        <p:nvSpPr>
          <p:cNvPr id="3" name="Sottotitolo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r>
              <a:rPr lang="it" dirty="0">
                <a:solidFill>
                  <a:schemeClr val="tx1"/>
                </a:solidFill>
              </a:rPr>
              <a:t>Associazione Circola</a:t>
            </a:r>
          </a:p>
        </p:txBody>
      </p:sp>
      <p:pic>
        <p:nvPicPr>
          <p:cNvPr id="7" name="Immagine 6">
            <a:extLst>
              <a:ext uri="{FF2B5EF4-FFF2-40B4-BE49-F238E27FC236}">
                <a16:creationId xmlns:a16="http://schemas.microsoft.com/office/drawing/2014/main" id="{85EE7D9B-2B4B-4A03-84CC-5A021D1378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0086" y="5340032"/>
            <a:ext cx="1243965" cy="1054735"/>
          </a:xfrm>
          <a:prstGeom prst="rect">
            <a:avLst/>
          </a:prstGeom>
          <a:noFill/>
        </p:spPr>
      </p:pic>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ttangol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tangol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523597" cy="1508760"/>
          </a:xfrm>
        </p:spPr>
        <p:txBody>
          <a:bodyPr rtlCol="0">
            <a:normAutofit/>
          </a:bodyPr>
          <a:lstStyle/>
          <a:p>
            <a:pPr rtl="0"/>
            <a:r>
              <a:rPr lang="en-US" b="1" dirty="0">
                <a:solidFill>
                  <a:schemeClr val="tx1">
                    <a:lumMod val="75000"/>
                    <a:lumOff val="25000"/>
                  </a:schemeClr>
                </a:solidFill>
              </a:rPr>
              <a:t>I </a:t>
            </a:r>
            <a:r>
              <a:rPr lang="en-US" b="1" dirty="0" err="1">
                <a:solidFill>
                  <a:schemeClr val="tx1">
                    <a:lumMod val="75000"/>
                    <a:lumOff val="25000"/>
                  </a:schemeClr>
                </a:solidFill>
              </a:rPr>
              <a:t>prossimi</a:t>
            </a:r>
            <a:r>
              <a:rPr lang="en-US" b="1" dirty="0">
                <a:solidFill>
                  <a:schemeClr val="tx1">
                    <a:lumMod val="75000"/>
                    <a:lumOff val="25000"/>
                  </a:schemeClr>
                </a:solidFill>
              </a:rPr>
              <a:t> </a:t>
            </a:r>
            <a:r>
              <a:rPr lang="en-US" b="1" dirty="0" err="1">
                <a:solidFill>
                  <a:schemeClr val="tx1">
                    <a:lumMod val="75000"/>
                    <a:lumOff val="25000"/>
                  </a:schemeClr>
                </a:solidFill>
              </a:rPr>
              <a:t>appuntamenti</a:t>
            </a:r>
            <a:endParaRPr lang="en-US" b="1" dirty="0">
              <a:solidFill>
                <a:schemeClr val="tx1">
                  <a:lumMod val="75000"/>
                  <a:lumOff val="25000"/>
                </a:schemeClr>
              </a:solidFill>
            </a:endParaRPr>
          </a:p>
        </p:txBody>
      </p:sp>
      <p:pic>
        <p:nvPicPr>
          <p:cNvPr id="7" name="Immagine 6">
            <a:extLst>
              <a:ext uri="{FF2B5EF4-FFF2-40B4-BE49-F238E27FC236}">
                <a16:creationId xmlns:a16="http://schemas.microsoft.com/office/drawing/2014/main" id="{0258C1BE-CCAF-40F8-A8EA-C3F17A91A2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41" y="5507672"/>
            <a:ext cx="1243965" cy="1054735"/>
          </a:xfrm>
          <a:prstGeom prst="rect">
            <a:avLst/>
          </a:prstGeom>
          <a:noFill/>
        </p:spPr>
      </p:pic>
      <p:graphicFrame>
        <p:nvGraphicFramePr>
          <p:cNvPr id="3" name="Segnaposto contenuto 2">
            <a:extLst>
              <a:ext uri="{FF2B5EF4-FFF2-40B4-BE49-F238E27FC236}">
                <a16:creationId xmlns:a16="http://schemas.microsoft.com/office/drawing/2014/main" id="{C9B6C619-B3E7-40E5-8443-8C4B26340313}"/>
              </a:ext>
            </a:extLst>
          </p:cNvPr>
          <p:cNvGraphicFramePr/>
          <p:nvPr>
            <p:extLst>
              <p:ext uri="{D42A27DB-BD31-4B8C-83A1-F6EECF244321}">
                <p14:modId xmlns:p14="http://schemas.microsoft.com/office/powerpoint/2010/main" val="2116895870"/>
              </p:ext>
            </p:extLst>
          </p:nvPr>
        </p:nvGraphicFramePr>
        <p:xfrm>
          <a:off x="4740751" y="2419044"/>
          <a:ext cx="6718435" cy="36159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asellaDiTesto 4">
            <a:extLst>
              <a:ext uri="{FF2B5EF4-FFF2-40B4-BE49-F238E27FC236}">
                <a16:creationId xmlns:a16="http://schemas.microsoft.com/office/drawing/2014/main" id="{23D9818C-D22C-4116-B4F3-0B619A2A0EDC}"/>
              </a:ext>
            </a:extLst>
          </p:cNvPr>
          <p:cNvSpPr txBox="1"/>
          <p:nvPr/>
        </p:nvSpPr>
        <p:spPr>
          <a:xfrm>
            <a:off x="9587317" y="3077309"/>
            <a:ext cx="1392702" cy="769441"/>
          </a:xfrm>
          <a:prstGeom prst="rect">
            <a:avLst/>
          </a:prstGeom>
          <a:noFill/>
        </p:spPr>
        <p:txBody>
          <a:bodyPr wrap="square" rtlCol="0">
            <a:spAutoFit/>
          </a:bodyPr>
          <a:lstStyle/>
          <a:p>
            <a:pPr lvl="0" algn="ctr" rtl="0"/>
            <a:r>
              <a:rPr lang="it-IT" sz="1100" dirty="0"/>
              <a:t>Incontro pubblico</a:t>
            </a:r>
          </a:p>
          <a:p>
            <a:pPr lvl="0" algn="ctr" rtl="0"/>
            <a:r>
              <a:rPr lang="it-IT" sz="1100" dirty="0"/>
              <a:t>Racconti di esperienze analoghe</a:t>
            </a:r>
            <a:endParaRPr lang="it" sz="1100" dirty="0"/>
          </a:p>
        </p:txBody>
      </p:sp>
    </p:spTree>
    <p:extLst>
      <p:ext uri="{BB962C8B-B14F-4D97-AF65-F5344CB8AC3E}">
        <p14:creationId xmlns:p14="http://schemas.microsoft.com/office/powerpoint/2010/main" val="28765825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3" descr="Immagine con tessuto, tabella, rosso, coperto&#10;&#10;Descrizione generata automaticamente">
            <a:extLst>
              <a:ext uri="{FF2B5EF4-FFF2-40B4-BE49-F238E27FC236}">
                <a16:creationId xmlns:a16="http://schemas.microsoft.com/office/drawing/2014/main" id="{7F47046A-6CA2-48D4-A613-B08FBE147A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ttangolo 22">
            <a:extLst>
              <a:ext uri="{FF2B5EF4-FFF2-40B4-BE49-F238E27FC236}">
                <a16:creationId xmlns:a16="http://schemas.microsoft.com/office/drawing/2014/main" id="{A5EBBA42-4D7E-4F4C-9CB7-763B139D1ADC}"/>
              </a:ext>
            </a:extLst>
          </p:cNvPr>
          <p:cNvSpPr>
            <a:spLocks noGrp="1" noRot="1" noChangeAspect="1" noMove="1" noResize="1" noEditPoints="1" noAdjustHandles="1" noChangeArrowheads="1" noChangeShapeType="1" noTextEdit="1"/>
          </p:cNvSpPr>
          <p:nvPr/>
        </p:nvSpPr>
        <p:spPr>
          <a:xfrm>
            <a:off x="4279900" y="238125"/>
            <a:ext cx="7653338" cy="638175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tangolo 24">
            <a:extLst>
              <a:ext uri="{FF2B5EF4-FFF2-40B4-BE49-F238E27FC236}">
                <a16:creationId xmlns:a16="http://schemas.microsoft.com/office/drawing/2014/main" id="{152E0AC3-0EF4-43DC-88BC-F06AE503FDB8}"/>
              </a:ext>
            </a:extLst>
          </p:cNvPr>
          <p:cNvSpPr>
            <a:spLocks noGrp="1" noRot="1" noChangeAspect="1" noMove="1" noResize="1" noEditPoints="1" noAdjustHandles="1" noChangeArrowheads="1" noChangeShapeType="1" noTextEdit="1"/>
          </p:cNvSpPr>
          <p:nvPr/>
        </p:nvSpPr>
        <p:spPr>
          <a:xfrm>
            <a:off x="4416425" y="374650"/>
            <a:ext cx="7340600" cy="6108700"/>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F9FD2B69-AFA7-40F2-8A69-46110F1D46E6}"/>
              </a:ext>
            </a:extLst>
          </p:cNvPr>
          <p:cNvSpPr>
            <a:spLocks noGrp="1"/>
          </p:cNvSpPr>
          <p:nvPr>
            <p:ph type="title"/>
          </p:nvPr>
        </p:nvSpPr>
        <p:spPr>
          <a:xfrm>
            <a:off x="4824412" y="1397734"/>
            <a:ext cx="6524625" cy="2672861"/>
          </a:xfrm>
        </p:spPr>
        <p:txBody>
          <a:bodyPr>
            <a:normAutofit fontScale="90000"/>
          </a:bodyPr>
          <a:lstStyle/>
          <a:p>
            <a:pPr algn="ctr" eaLnBrk="1" fontAlgn="auto" hangingPunct="1">
              <a:spcAft>
                <a:spcPts val="0"/>
              </a:spcAft>
              <a:defRPr/>
            </a:pPr>
            <a:r>
              <a:rPr lang="it" b="1" dirty="0">
                <a:solidFill>
                  <a:schemeClr val="tx1">
                    <a:lumMod val="75000"/>
                    <a:lumOff val="25000"/>
                  </a:schemeClr>
                </a:solidFill>
              </a:rPr>
              <a:t>I primi passi:</a:t>
            </a:r>
            <a:br>
              <a:rPr lang="it" b="1" dirty="0">
                <a:solidFill>
                  <a:schemeClr val="tx1">
                    <a:lumMod val="75000"/>
                    <a:lumOff val="25000"/>
                  </a:schemeClr>
                </a:solidFill>
              </a:rPr>
            </a:br>
            <a:r>
              <a:rPr lang="it" b="1" dirty="0">
                <a:solidFill>
                  <a:schemeClr val="tx1">
                    <a:lumMod val="75000"/>
                    <a:lumOff val="25000"/>
                  </a:schemeClr>
                </a:solidFill>
              </a:rPr>
              <a:t>nuove riflessioni </a:t>
            </a:r>
            <a:br>
              <a:rPr lang="it" b="1" dirty="0">
                <a:solidFill>
                  <a:schemeClr val="tx1">
                    <a:lumMod val="75000"/>
                    <a:lumOff val="25000"/>
                  </a:schemeClr>
                </a:solidFill>
              </a:rPr>
            </a:br>
            <a:r>
              <a:rPr lang="it" b="1" dirty="0">
                <a:solidFill>
                  <a:schemeClr val="tx1">
                    <a:lumMod val="75000"/>
                    <a:lumOff val="25000"/>
                  </a:schemeClr>
                </a:solidFill>
              </a:rPr>
              <a:t>nuovi bisogni </a:t>
            </a:r>
            <a:br>
              <a:rPr lang="it" b="1" dirty="0">
                <a:solidFill>
                  <a:schemeClr val="tx1">
                    <a:lumMod val="75000"/>
                    <a:lumOff val="25000"/>
                  </a:schemeClr>
                </a:solidFill>
              </a:rPr>
            </a:br>
            <a:r>
              <a:rPr lang="it" b="1" dirty="0">
                <a:solidFill>
                  <a:schemeClr val="tx1">
                    <a:lumMod val="75000"/>
                    <a:lumOff val="25000"/>
                  </a:schemeClr>
                </a:solidFill>
              </a:rPr>
              <a:t>nuovi obiettivi</a:t>
            </a:r>
            <a:br>
              <a:rPr lang="it" b="1" dirty="0">
                <a:solidFill>
                  <a:schemeClr val="tx1">
                    <a:lumMod val="75000"/>
                    <a:lumOff val="25000"/>
                  </a:schemeClr>
                </a:solidFill>
              </a:rPr>
            </a:br>
            <a:endParaRPr b="1" dirty="0">
              <a:solidFill>
                <a:schemeClr val="tx1">
                  <a:lumMod val="75000"/>
                  <a:lumOff val="25000"/>
                </a:schemeClr>
              </a:solidFill>
            </a:endParaRPr>
          </a:p>
        </p:txBody>
      </p:sp>
      <p:pic>
        <p:nvPicPr>
          <p:cNvPr id="6150" name="Immagine 6">
            <a:extLst>
              <a:ext uri="{FF2B5EF4-FFF2-40B4-BE49-F238E27FC236}">
                <a16:creationId xmlns:a16="http://schemas.microsoft.com/office/drawing/2014/main" id="{9599C11A-F3E3-4B16-A14C-F1277361E8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5" y="5507038"/>
            <a:ext cx="1243013"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CasellaDiTesto 6">
            <a:extLst>
              <a:ext uri="{FF2B5EF4-FFF2-40B4-BE49-F238E27FC236}">
                <a16:creationId xmlns:a16="http://schemas.microsoft.com/office/drawing/2014/main" id="{CF24521B-2670-4B20-9147-55A1F199CCF7}"/>
              </a:ext>
            </a:extLst>
          </p:cNvPr>
          <p:cNvSpPr txBox="1">
            <a:spLocks noChangeArrowheads="1"/>
          </p:cNvSpPr>
          <p:nvPr/>
        </p:nvSpPr>
        <p:spPr bwMode="auto">
          <a:xfrm>
            <a:off x="6516688" y="4919663"/>
            <a:ext cx="353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dirty="0"/>
              <a:t>Annamaria Romagnolo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8458200" y="608013"/>
            <a:ext cx="3162300" cy="1644650"/>
          </a:xfrm>
        </p:spPr>
        <p:txBody>
          <a:bodyPr anchor="ctr"/>
          <a:lstStyle/>
          <a:p>
            <a:pPr algn="ctr">
              <a:defRPr/>
            </a:pPr>
            <a:r>
              <a:rPr lang="it-IT" sz="4000" b="1" dirty="0">
                <a:solidFill>
                  <a:schemeClr val="accent1">
                    <a:lumMod val="50000"/>
                  </a:schemeClr>
                </a:solidFill>
              </a:rPr>
              <a:t>Ripartire</a:t>
            </a:r>
          </a:p>
        </p:txBody>
      </p:sp>
      <p:sp>
        <p:nvSpPr>
          <p:cNvPr id="7171" name="Segnaposto testo 3"/>
          <p:cNvSpPr>
            <a:spLocks noGrp="1"/>
          </p:cNvSpPr>
          <p:nvPr>
            <p:ph type="body" sz="half" idx="2"/>
          </p:nvPr>
        </p:nvSpPr>
        <p:spPr>
          <a:xfrm>
            <a:off x="8458200" y="2336800"/>
            <a:ext cx="3162300" cy="3606800"/>
          </a:xfrm>
        </p:spPr>
        <p:txBody>
          <a:bodyPr/>
          <a:lstStyle/>
          <a:p>
            <a:pPr algn="ctr" eaLnBrk="1" hangingPunct="1"/>
            <a:r>
              <a:rPr lang="it-IT" sz="3600" dirty="0"/>
              <a:t>Da dove?</a:t>
            </a:r>
          </a:p>
          <a:p>
            <a:pPr eaLnBrk="1" hangingPunct="1"/>
            <a:endParaRPr lang="it-IT" sz="3600" dirty="0"/>
          </a:p>
          <a:p>
            <a:pPr algn="ctr" eaLnBrk="1" hangingPunct="1"/>
            <a:r>
              <a:rPr lang="it-IT" sz="3600" dirty="0"/>
              <a:t>Per andare dove?</a:t>
            </a:r>
          </a:p>
        </p:txBody>
      </p:sp>
      <p:sp>
        <p:nvSpPr>
          <p:cNvPr id="5" name="Segnaposto data 4"/>
          <p:cNvSpPr>
            <a:spLocks noGrp="1"/>
          </p:cNvSpPr>
          <p:nvPr>
            <p:ph type="dt" sz="quarter" idx="10"/>
          </p:nvPr>
        </p:nvSpPr>
        <p:spPr>
          <a:xfrm>
            <a:off x="252413" y="6278563"/>
            <a:ext cx="2514600" cy="365125"/>
          </a:xfrm>
        </p:spPr>
        <p:txBody>
          <a:bodyPr/>
          <a:lstStyle/>
          <a:p>
            <a:pPr algn="l">
              <a:defRPr/>
            </a:pPr>
            <a:r>
              <a:rPr lang="en-US" sz="1400" dirty="0"/>
              <a:t>Annamaria Romagnolo</a:t>
            </a:r>
          </a:p>
        </p:txBody>
      </p:sp>
      <p:pic>
        <p:nvPicPr>
          <p:cNvPr id="7173" name="Picture 2" descr="mappe-concettuali"/>
          <p:cNvPicPr>
            <a:picLocks noChangeAspect="1" noChangeArrowheads="1"/>
          </p:cNvPicPr>
          <p:nvPr/>
        </p:nvPicPr>
        <p:blipFill>
          <a:blip r:embed="rId2" cstate="print"/>
          <a:srcRect/>
          <a:stretch>
            <a:fillRect/>
          </a:stretch>
        </p:blipFill>
        <p:spPr bwMode="auto">
          <a:xfrm>
            <a:off x="877888" y="1398588"/>
            <a:ext cx="6615112" cy="4797425"/>
          </a:xfrm>
          <a:prstGeom prst="rect">
            <a:avLst/>
          </a:prstGeom>
          <a:noFill/>
          <a:ln w="9525">
            <a:noFill/>
            <a:miter lim="800000"/>
            <a:headEnd/>
            <a:tailEnd/>
          </a:ln>
        </p:spPr>
      </p:pic>
      <p:sp>
        <p:nvSpPr>
          <p:cNvPr id="8198" name="CasellaDiTesto 5"/>
          <p:cNvSpPr txBox="1">
            <a:spLocks noChangeArrowheads="1"/>
          </p:cNvSpPr>
          <p:nvPr/>
        </p:nvSpPr>
        <p:spPr bwMode="auto">
          <a:xfrm>
            <a:off x="1273175" y="269875"/>
            <a:ext cx="6292850" cy="708025"/>
          </a:xfrm>
          <a:prstGeom prst="rect">
            <a:avLst/>
          </a:prstGeom>
          <a:noFill/>
          <a:ln w="9525">
            <a:noFill/>
            <a:miter lim="800000"/>
            <a:headEnd/>
            <a:tailEnd/>
          </a:ln>
        </p:spPr>
        <p:txBody>
          <a:bodyPr>
            <a:spAutoFit/>
          </a:bodyPr>
          <a:lstStyle/>
          <a:p>
            <a:pPr algn="ctr">
              <a:defRPr/>
            </a:pPr>
            <a:r>
              <a:rPr lang="it-IT" sz="4000" dirty="0">
                <a:solidFill>
                  <a:schemeClr val="accent1">
                    <a:lumMod val="50000"/>
                  </a:schemeClr>
                </a:solidFill>
                <a:latin typeface="Avenir Next LT Pro"/>
              </a:rPr>
              <a:t>Occorre una nuova mappa</a:t>
            </a:r>
          </a:p>
        </p:txBody>
      </p:sp>
      <p:pic>
        <p:nvPicPr>
          <p:cNvPr id="7175" name="Immagine 6"/>
          <p:cNvPicPr>
            <a:picLocks noChangeAspect="1" noChangeArrowheads="1"/>
          </p:cNvPicPr>
          <p:nvPr/>
        </p:nvPicPr>
        <p:blipFill>
          <a:blip r:embed="rId3" cstate="print"/>
          <a:srcRect/>
          <a:stretch>
            <a:fillRect/>
          </a:stretch>
        </p:blipFill>
        <p:spPr bwMode="auto">
          <a:xfrm>
            <a:off x="146050" y="147638"/>
            <a:ext cx="1243013" cy="1055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ppt_x"/>
                                          </p:val>
                                        </p:tav>
                                        <p:tav tm="100000">
                                          <p:val>
                                            <p:strVal val="#ppt_x"/>
                                          </p:val>
                                        </p:tav>
                                      </p:tavLst>
                                    </p:anim>
                                    <p:anim calcmode="lin" valueType="num">
                                      <p:cBhvr additive="base">
                                        <p:cTn id="8"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ppt_x"/>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fade">
                                      <p:cBhvr>
                                        <p:cTn id="19" dur="1000"/>
                                        <p:tgtEl>
                                          <p:spTgt spid="8194"/>
                                        </p:tgtEl>
                                      </p:cBhvr>
                                    </p:animEffect>
                                    <p:anim calcmode="lin" valueType="num">
                                      <p:cBhvr>
                                        <p:cTn id="20" dur="1000" fill="hold"/>
                                        <p:tgtEl>
                                          <p:spTgt spid="8194"/>
                                        </p:tgtEl>
                                        <p:attrNameLst>
                                          <p:attrName>ppt_x</p:attrName>
                                        </p:attrNameLst>
                                      </p:cBhvr>
                                      <p:tavLst>
                                        <p:tav tm="0">
                                          <p:val>
                                            <p:strVal val="#ppt_x"/>
                                          </p:val>
                                        </p:tav>
                                        <p:tav tm="100000">
                                          <p:val>
                                            <p:strVal val="#ppt_x"/>
                                          </p:val>
                                        </p:tav>
                                      </p:tavLst>
                                    </p:anim>
                                    <p:anim calcmode="lin" valueType="num">
                                      <p:cBhvr>
                                        <p:cTn id="21"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171">
                                            <p:txEl>
                                              <p:pRg st="0" end="0"/>
                                            </p:txEl>
                                          </p:spTgt>
                                        </p:tgtEl>
                                        <p:attrNameLst>
                                          <p:attrName>style.visibility</p:attrName>
                                        </p:attrNameLst>
                                      </p:cBhvr>
                                      <p:to>
                                        <p:strVal val="visible"/>
                                      </p:to>
                                    </p:set>
                                    <p:animEffect transition="in" filter="fade">
                                      <p:cBhvr>
                                        <p:cTn id="26" dur="1000"/>
                                        <p:tgtEl>
                                          <p:spTgt spid="7171">
                                            <p:txEl>
                                              <p:pRg st="0" end="0"/>
                                            </p:txEl>
                                          </p:spTgt>
                                        </p:tgtEl>
                                      </p:cBhvr>
                                    </p:animEffect>
                                    <p:anim calcmode="lin" valueType="num">
                                      <p:cBhvr>
                                        <p:cTn id="27"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171">
                                            <p:txEl>
                                              <p:pRg st="2" end="2"/>
                                            </p:txEl>
                                          </p:spTgt>
                                        </p:tgtEl>
                                        <p:attrNameLst>
                                          <p:attrName>style.visibility</p:attrName>
                                        </p:attrNameLst>
                                      </p:cBhvr>
                                      <p:to>
                                        <p:strVal val="visible"/>
                                      </p:to>
                                    </p:set>
                                    <p:animEffect transition="in" filter="fade">
                                      <p:cBhvr>
                                        <p:cTn id="33" dur="1000"/>
                                        <p:tgtEl>
                                          <p:spTgt spid="7171">
                                            <p:txEl>
                                              <p:pRg st="2" end="2"/>
                                            </p:txEl>
                                          </p:spTgt>
                                        </p:tgtEl>
                                      </p:cBhvr>
                                    </p:animEffect>
                                    <p:anim calcmode="lin" valueType="num">
                                      <p:cBhvr>
                                        <p:cTn id="34"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7171" grpId="0" build="p"/>
      <p:bldP spid="81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2"/>
          <p:cNvSpPr>
            <a:spLocks noGrp="1"/>
          </p:cNvSpPr>
          <p:nvPr>
            <p:ph type="title"/>
          </p:nvPr>
        </p:nvSpPr>
        <p:spPr>
          <a:xfrm>
            <a:off x="1111250" y="1924050"/>
            <a:ext cx="10058400" cy="1371600"/>
          </a:xfrm>
        </p:spPr>
        <p:txBody>
          <a:bodyPr/>
          <a:lstStyle/>
          <a:p>
            <a:pPr algn="ctr" eaLnBrk="1" hangingPunct="1">
              <a:defRPr/>
            </a:pPr>
            <a:r>
              <a:rPr lang="it-IT" b="1" dirty="0">
                <a:solidFill>
                  <a:schemeClr val="accent1">
                    <a:lumMod val="50000"/>
                  </a:schemeClr>
                </a:solidFill>
              </a:rPr>
              <a:t>NON POTRANNO ESSERE UGUALI</a:t>
            </a:r>
          </a:p>
        </p:txBody>
      </p:sp>
      <p:sp>
        <p:nvSpPr>
          <p:cNvPr id="8195" name="Segnaposto contenuto 3"/>
          <p:cNvSpPr>
            <a:spLocks noGrp="1"/>
          </p:cNvSpPr>
          <p:nvPr>
            <p:ph sz="half" idx="1"/>
          </p:nvPr>
        </p:nvSpPr>
        <p:spPr>
          <a:xfrm>
            <a:off x="7521575" y="812800"/>
            <a:ext cx="2116137" cy="792163"/>
          </a:xfrm>
        </p:spPr>
        <p:txBody>
          <a:bodyPr/>
          <a:lstStyle/>
          <a:p>
            <a:pPr eaLnBrk="1" hangingPunct="1">
              <a:buFont typeface="Garamond" pitchFamily="18" charset="0"/>
              <a:buNone/>
              <a:defRPr/>
            </a:pPr>
            <a:r>
              <a:rPr lang="it-IT" sz="4000" b="1" dirty="0">
                <a:solidFill>
                  <a:schemeClr val="accent1">
                    <a:lumMod val="50000"/>
                  </a:schemeClr>
                </a:solidFill>
              </a:rPr>
              <a:t>DOPO</a:t>
            </a:r>
          </a:p>
        </p:txBody>
      </p:sp>
      <p:sp>
        <p:nvSpPr>
          <p:cNvPr id="8196" name="Segnaposto contenuto 4"/>
          <p:cNvSpPr>
            <a:spLocks noGrp="1"/>
          </p:cNvSpPr>
          <p:nvPr>
            <p:ph sz="half" idx="2"/>
          </p:nvPr>
        </p:nvSpPr>
        <p:spPr>
          <a:xfrm>
            <a:off x="2625726" y="714375"/>
            <a:ext cx="2044700" cy="890588"/>
          </a:xfrm>
        </p:spPr>
        <p:txBody>
          <a:bodyPr/>
          <a:lstStyle/>
          <a:p>
            <a:pPr algn="r" eaLnBrk="1" hangingPunct="1">
              <a:buFont typeface="Garamond" pitchFamily="18" charset="0"/>
              <a:buNone/>
              <a:defRPr/>
            </a:pPr>
            <a:r>
              <a:rPr lang="it-IT" sz="4000" b="1" dirty="0">
                <a:solidFill>
                  <a:schemeClr val="accent1">
                    <a:lumMod val="50000"/>
                  </a:schemeClr>
                </a:solidFill>
              </a:rPr>
              <a:t>PRIMA</a:t>
            </a:r>
          </a:p>
        </p:txBody>
      </p:sp>
      <p:sp>
        <p:nvSpPr>
          <p:cNvPr id="6" name="CasellaDiTesto 5"/>
          <p:cNvSpPr txBox="1"/>
          <p:nvPr/>
        </p:nvSpPr>
        <p:spPr>
          <a:xfrm>
            <a:off x="860425" y="3316288"/>
            <a:ext cx="9844088" cy="2554287"/>
          </a:xfrm>
          <a:prstGeom prst="rect">
            <a:avLst/>
          </a:prstGeom>
          <a:noFill/>
        </p:spPr>
        <p:txBody>
          <a:bodyPr>
            <a:spAutoFit/>
          </a:bodyPr>
          <a:lstStyle/>
          <a:p>
            <a:pPr marL="985838" indent="-985838" fontAlgn="auto">
              <a:spcBef>
                <a:spcPts val="0"/>
              </a:spcBef>
              <a:spcAft>
                <a:spcPts val="0"/>
              </a:spcAft>
              <a:buFont typeface="Arial" pitchFamily="34" charset="0"/>
              <a:buChar char="•"/>
              <a:defRPr/>
            </a:pPr>
            <a:r>
              <a:rPr lang="it-IT" sz="3200" dirty="0">
                <a:latin typeface="+mn-lt"/>
                <a:cs typeface="+mn-cs"/>
              </a:rPr>
              <a:t>Il </a:t>
            </a:r>
            <a:r>
              <a:rPr lang="it-IT" sz="3200" dirty="0" err="1">
                <a:latin typeface="+mn-lt"/>
                <a:cs typeface="+mn-cs"/>
              </a:rPr>
              <a:t>Covid</a:t>
            </a:r>
            <a:r>
              <a:rPr lang="it-IT" sz="3200" dirty="0">
                <a:latin typeface="+mn-lt"/>
                <a:cs typeface="+mn-cs"/>
              </a:rPr>
              <a:t> 19 ha tracciato un netto confine tra il prima e il dopo</a:t>
            </a:r>
          </a:p>
          <a:p>
            <a:pPr marL="985838" indent="-985838" fontAlgn="auto">
              <a:spcBef>
                <a:spcPts val="0"/>
              </a:spcBef>
              <a:spcAft>
                <a:spcPts val="0"/>
              </a:spcAft>
              <a:buFont typeface="Arial" pitchFamily="34" charset="0"/>
              <a:buChar char="•"/>
              <a:defRPr/>
            </a:pPr>
            <a:r>
              <a:rPr lang="it-IT" sz="3200" dirty="0">
                <a:latin typeface="+mn-lt"/>
                <a:cs typeface="+mn-cs"/>
              </a:rPr>
              <a:t>Abbiamo imparato cose nuove</a:t>
            </a:r>
          </a:p>
          <a:p>
            <a:pPr marL="985838" indent="-985838" fontAlgn="auto">
              <a:spcBef>
                <a:spcPts val="0"/>
              </a:spcBef>
              <a:spcAft>
                <a:spcPts val="0"/>
              </a:spcAft>
              <a:buFont typeface="Arial" pitchFamily="34" charset="0"/>
              <a:buChar char="•"/>
              <a:defRPr/>
            </a:pPr>
            <a:r>
              <a:rPr lang="it-IT" sz="3200" dirty="0">
                <a:latin typeface="+mn-lt"/>
                <a:cs typeface="+mn-cs"/>
              </a:rPr>
              <a:t>Il ritorno non passa necessariamente dalla stessa strada     </a:t>
            </a:r>
          </a:p>
        </p:txBody>
      </p:sp>
      <p:sp>
        <p:nvSpPr>
          <p:cNvPr id="7" name="Freccia bidirezionale verticale 6"/>
          <p:cNvSpPr/>
          <p:nvPr/>
        </p:nvSpPr>
        <p:spPr>
          <a:xfrm rot="5400000">
            <a:off x="5809457" y="556419"/>
            <a:ext cx="484187" cy="1216025"/>
          </a:xfrm>
          <a:prstGeom prst="up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schemeClr val="accent2">
                    <a:lumMod val="75000"/>
                  </a:schemeClr>
                </a:solidFill>
              </a:rPr>
              <a:t>    </a:t>
            </a:r>
          </a:p>
        </p:txBody>
      </p:sp>
      <p:pic>
        <p:nvPicPr>
          <p:cNvPr id="8199" name="Immagine 6"/>
          <p:cNvPicPr>
            <a:picLocks noChangeAspect="1" noChangeArrowheads="1"/>
          </p:cNvPicPr>
          <p:nvPr/>
        </p:nvPicPr>
        <p:blipFill>
          <a:blip r:embed="rId2" cstate="print"/>
          <a:srcRect/>
          <a:stretch>
            <a:fillRect/>
          </a:stretch>
        </p:blipFill>
        <p:spPr bwMode="auto">
          <a:xfrm>
            <a:off x="146050" y="147638"/>
            <a:ext cx="1243013" cy="1055687"/>
          </a:xfrm>
          <a:prstGeom prst="rect">
            <a:avLst/>
          </a:prstGeom>
          <a:noFill/>
          <a:ln w="9525">
            <a:noFill/>
            <a:miter lim="800000"/>
            <a:headEnd/>
            <a:tailEnd/>
          </a:ln>
        </p:spPr>
      </p:pic>
      <p:sp>
        <p:nvSpPr>
          <p:cNvPr id="9" name="Segnaposto data 4"/>
          <p:cNvSpPr txBox="1">
            <a:spLocks/>
          </p:cNvSpPr>
          <p:nvPr/>
        </p:nvSpPr>
        <p:spPr>
          <a:xfrm>
            <a:off x="403225" y="6111875"/>
            <a:ext cx="2513013" cy="365125"/>
          </a:xfrm>
          <a:prstGeom prst="rect">
            <a:avLst/>
          </a:prstGeom>
        </p:spPr>
        <p:txBody>
          <a:bodyPr anchor="b"/>
          <a:lstStyle/>
          <a:p>
            <a:pPr fontAlgn="auto">
              <a:spcBef>
                <a:spcPts val="0"/>
              </a:spcBef>
              <a:spcAft>
                <a:spcPts val="0"/>
              </a:spcAft>
              <a:defRPr/>
            </a:pPr>
            <a:r>
              <a:rPr lang="en-US" sz="1400" dirty="0">
                <a:solidFill>
                  <a:schemeClr val="tx1">
                    <a:lumMod val="75000"/>
                    <a:lumOff val="25000"/>
                  </a:schemeClr>
                </a:solidFill>
                <a:latin typeface="+mn-lt"/>
                <a:cs typeface="+mn-cs"/>
              </a:rPr>
              <a:t>Annamaria Romagnolo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0" end="0"/>
                                            </p:txEl>
                                          </p:spTgt>
                                        </p:tgtEl>
                                        <p:attrNameLst>
                                          <p:attrName>style.visibility</p:attrName>
                                        </p:attrNameLst>
                                      </p:cBhvr>
                                      <p:to>
                                        <p:strVal val="visible"/>
                                      </p:to>
                                    </p:set>
                                    <p:anim calcmode="lin" valueType="num">
                                      <p:cBhvr additive="base">
                                        <p:cTn id="19"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fade">
                                      <p:cBhvr>
                                        <p:cTn id="25" dur="1000"/>
                                        <p:tgtEl>
                                          <p:spTgt spid="8194"/>
                                        </p:tgtEl>
                                      </p:cBhvr>
                                    </p:animEffect>
                                    <p:anim calcmode="lin" valueType="num">
                                      <p:cBhvr>
                                        <p:cTn id="26" dur="1000" fill="hold"/>
                                        <p:tgtEl>
                                          <p:spTgt spid="8194"/>
                                        </p:tgtEl>
                                        <p:attrNameLst>
                                          <p:attrName>ppt_x</p:attrName>
                                        </p:attrNameLst>
                                      </p:cBhvr>
                                      <p:tavLst>
                                        <p:tav tm="0">
                                          <p:val>
                                            <p:strVal val="#ppt_x"/>
                                          </p:val>
                                        </p:tav>
                                        <p:tav tm="100000">
                                          <p:val>
                                            <p:strVal val="#ppt_x"/>
                                          </p:val>
                                        </p:tav>
                                      </p:tavLst>
                                    </p:anim>
                                    <p:anim calcmode="lin" valueType="num">
                                      <p:cBhvr>
                                        <p:cTn id="27"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6" grpId="0" build="p"/>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ARS-CoV-2 without background.png"/>
          <p:cNvPicPr>
            <a:picLocks noChangeAspect="1" noChangeArrowheads="1"/>
          </p:cNvPicPr>
          <p:nvPr/>
        </p:nvPicPr>
        <p:blipFill>
          <a:blip r:embed="rId2" cstate="print"/>
          <a:srcRect/>
          <a:stretch>
            <a:fillRect/>
          </a:stretch>
        </p:blipFill>
        <p:spPr bwMode="auto">
          <a:xfrm>
            <a:off x="4906963" y="2295525"/>
            <a:ext cx="2384425" cy="2392363"/>
          </a:xfrm>
          <a:prstGeom prst="rect">
            <a:avLst/>
          </a:prstGeom>
          <a:noFill/>
          <a:ln w="9525">
            <a:noFill/>
            <a:miter lim="800000"/>
            <a:headEnd/>
            <a:tailEnd/>
          </a:ln>
        </p:spPr>
      </p:pic>
      <p:sp>
        <p:nvSpPr>
          <p:cNvPr id="9220" name="CasellaDiTesto 3"/>
          <p:cNvSpPr txBox="1">
            <a:spLocks noChangeArrowheads="1"/>
          </p:cNvSpPr>
          <p:nvPr/>
        </p:nvSpPr>
        <p:spPr bwMode="auto">
          <a:xfrm>
            <a:off x="1865313" y="1093788"/>
            <a:ext cx="2500312" cy="708025"/>
          </a:xfrm>
          <a:prstGeom prst="rect">
            <a:avLst/>
          </a:prstGeom>
          <a:noFill/>
          <a:ln w="9525">
            <a:noFill/>
            <a:miter lim="800000"/>
            <a:headEnd/>
            <a:tailEnd/>
          </a:ln>
        </p:spPr>
        <p:txBody>
          <a:bodyPr>
            <a:spAutoFit/>
          </a:bodyPr>
          <a:lstStyle/>
          <a:p>
            <a:pPr>
              <a:defRPr/>
            </a:pPr>
            <a:r>
              <a:rPr lang="it-IT" sz="4000" b="1" dirty="0">
                <a:solidFill>
                  <a:schemeClr val="accent1">
                    <a:lumMod val="50000"/>
                  </a:schemeClr>
                </a:solidFill>
                <a:latin typeface="Avenir Next LT Pro"/>
              </a:rPr>
              <a:t>PRIMA</a:t>
            </a:r>
          </a:p>
        </p:txBody>
      </p:sp>
      <p:sp>
        <p:nvSpPr>
          <p:cNvPr id="9221" name="CasellaDiTesto 4"/>
          <p:cNvSpPr txBox="1">
            <a:spLocks noChangeArrowheads="1"/>
          </p:cNvSpPr>
          <p:nvPr/>
        </p:nvSpPr>
        <p:spPr bwMode="auto">
          <a:xfrm>
            <a:off x="8642350" y="4321175"/>
            <a:ext cx="2913063" cy="1323975"/>
          </a:xfrm>
          <a:prstGeom prst="rect">
            <a:avLst/>
          </a:prstGeom>
          <a:noFill/>
          <a:ln w="9525">
            <a:noFill/>
            <a:miter lim="800000"/>
            <a:headEnd/>
            <a:tailEnd/>
          </a:ln>
        </p:spPr>
        <p:txBody>
          <a:bodyPr>
            <a:spAutoFit/>
          </a:bodyPr>
          <a:lstStyle/>
          <a:p>
            <a:pPr>
              <a:defRPr/>
            </a:pPr>
            <a:r>
              <a:rPr lang="it-IT" sz="2000" b="1" dirty="0">
                <a:solidFill>
                  <a:schemeClr val="accent1">
                    <a:lumMod val="50000"/>
                  </a:schemeClr>
                </a:solidFill>
                <a:latin typeface="Avenir Next LT Pro"/>
              </a:rPr>
              <a:t>DURANTE...</a:t>
            </a:r>
          </a:p>
          <a:p>
            <a:pPr>
              <a:defRPr/>
            </a:pPr>
            <a:r>
              <a:rPr lang="it-IT" sz="4000" b="1" dirty="0">
                <a:solidFill>
                  <a:schemeClr val="accent1">
                    <a:lumMod val="50000"/>
                  </a:schemeClr>
                </a:solidFill>
                <a:latin typeface="Avenir Next LT Pro"/>
              </a:rPr>
              <a:t>      DOPO</a:t>
            </a:r>
          </a:p>
          <a:p>
            <a:pPr>
              <a:defRPr/>
            </a:pPr>
            <a:endParaRPr lang="it-IT" sz="2000" dirty="0">
              <a:latin typeface="Avenir Next LT Pro"/>
            </a:endParaRPr>
          </a:p>
        </p:txBody>
      </p:sp>
      <p:cxnSp>
        <p:nvCxnSpPr>
          <p:cNvPr id="7" name="Connettore 1 6"/>
          <p:cNvCxnSpPr/>
          <p:nvPr/>
        </p:nvCxnSpPr>
        <p:spPr>
          <a:xfrm>
            <a:off x="6105525" y="501650"/>
            <a:ext cx="0" cy="589915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pic>
        <p:nvPicPr>
          <p:cNvPr id="9222" name="Immagine 6"/>
          <p:cNvPicPr>
            <a:picLocks noChangeAspect="1" noChangeArrowheads="1"/>
          </p:cNvPicPr>
          <p:nvPr/>
        </p:nvPicPr>
        <p:blipFill>
          <a:blip r:embed="rId3" cstate="print"/>
          <a:srcRect/>
          <a:stretch>
            <a:fillRect/>
          </a:stretch>
        </p:blipFill>
        <p:spPr bwMode="auto">
          <a:xfrm>
            <a:off x="0" y="0"/>
            <a:ext cx="1243013" cy="1055688"/>
          </a:xfrm>
          <a:prstGeom prst="rect">
            <a:avLst/>
          </a:prstGeom>
          <a:noFill/>
          <a:ln w="9525">
            <a:noFill/>
            <a:miter lim="800000"/>
            <a:headEnd/>
            <a:tailEnd/>
          </a:ln>
        </p:spPr>
      </p:pic>
      <p:sp>
        <p:nvSpPr>
          <p:cNvPr id="9" name="Segnaposto data 4"/>
          <p:cNvSpPr txBox="1">
            <a:spLocks/>
          </p:cNvSpPr>
          <p:nvPr/>
        </p:nvSpPr>
        <p:spPr>
          <a:xfrm>
            <a:off x="436563" y="6024563"/>
            <a:ext cx="2514600" cy="365125"/>
          </a:xfrm>
          <a:prstGeom prst="rect">
            <a:avLst/>
          </a:prstGeom>
        </p:spPr>
        <p:txBody>
          <a:bodyPr anchor="b"/>
          <a:lstStyle/>
          <a:p>
            <a:pPr fontAlgn="auto">
              <a:spcBef>
                <a:spcPts val="0"/>
              </a:spcBef>
              <a:spcAft>
                <a:spcPts val="0"/>
              </a:spcAft>
              <a:defRPr/>
            </a:pPr>
            <a:r>
              <a:rPr lang="en-US" sz="1400">
                <a:solidFill>
                  <a:schemeClr val="tx1">
                    <a:lumMod val="75000"/>
                    <a:lumOff val="25000"/>
                  </a:schemeClr>
                </a:solidFill>
                <a:latin typeface="+mn-lt"/>
                <a:cs typeface="+mn-cs"/>
              </a:rPr>
              <a:t>Annamaria Romagnolo</a:t>
            </a:r>
            <a:endParaRPr lang="en-US" sz="1400" dirty="0">
              <a:solidFill>
                <a:schemeClr val="tx1">
                  <a:lumMod val="75000"/>
                  <a:lumOff val="2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 calcmode="lin" valueType="num">
                                      <p:cBhvr additive="base">
                                        <p:cTn id="14" dur="500" fill="hold"/>
                                        <p:tgtEl>
                                          <p:spTgt spid="9218"/>
                                        </p:tgtEl>
                                        <p:attrNameLst>
                                          <p:attrName>ppt_x</p:attrName>
                                        </p:attrNameLst>
                                      </p:cBhvr>
                                      <p:tavLst>
                                        <p:tav tm="0">
                                          <p:val>
                                            <p:strVal val="#ppt_x"/>
                                          </p:val>
                                        </p:tav>
                                        <p:tav tm="100000">
                                          <p:val>
                                            <p:strVal val="#ppt_x"/>
                                          </p:val>
                                        </p:tav>
                                      </p:tavLst>
                                    </p:anim>
                                    <p:anim calcmode="lin" valueType="num">
                                      <p:cBhvr additive="base">
                                        <p:cTn id="15"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221"/>
                                        </p:tgtEl>
                                        <p:attrNameLst>
                                          <p:attrName>style.visibility</p:attrName>
                                        </p:attrNameLst>
                                      </p:cBhvr>
                                      <p:to>
                                        <p:strVal val="visible"/>
                                      </p:to>
                                    </p:set>
                                    <p:animEffect transition="in" filter="fade">
                                      <p:cBhvr>
                                        <p:cTn id="20" dur="1000"/>
                                        <p:tgtEl>
                                          <p:spTgt spid="9221"/>
                                        </p:tgtEl>
                                      </p:cBhvr>
                                    </p:animEffect>
                                    <p:anim calcmode="lin" valueType="num">
                                      <p:cBhvr>
                                        <p:cTn id="21" dur="1000" fill="hold"/>
                                        <p:tgtEl>
                                          <p:spTgt spid="9221"/>
                                        </p:tgtEl>
                                        <p:attrNameLst>
                                          <p:attrName>ppt_x</p:attrName>
                                        </p:attrNameLst>
                                      </p:cBhvr>
                                      <p:tavLst>
                                        <p:tav tm="0">
                                          <p:val>
                                            <p:strVal val="#ppt_x"/>
                                          </p:val>
                                        </p:tav>
                                        <p:tav tm="100000">
                                          <p:val>
                                            <p:strVal val="#ppt_x"/>
                                          </p:val>
                                        </p:tav>
                                      </p:tavLst>
                                    </p:anim>
                                    <p:anim calcmode="lin" valueType="num">
                                      <p:cBhvr>
                                        <p:cTn id="22"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nvGraphicFramePr>
        <p:xfrm>
          <a:off x="2055134" y="7312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3" name="Immagine 6"/>
          <p:cNvPicPr>
            <a:picLocks noChangeAspect="1" noChangeArrowheads="1"/>
          </p:cNvPicPr>
          <p:nvPr/>
        </p:nvPicPr>
        <p:blipFill>
          <a:blip r:embed="rId7" cstate="print"/>
          <a:srcRect/>
          <a:stretch>
            <a:fillRect/>
          </a:stretch>
        </p:blipFill>
        <p:spPr bwMode="auto">
          <a:xfrm>
            <a:off x="0" y="0"/>
            <a:ext cx="1243013" cy="1055688"/>
          </a:xfrm>
          <a:prstGeom prst="rect">
            <a:avLst/>
          </a:prstGeom>
          <a:noFill/>
          <a:ln w="9525">
            <a:noFill/>
            <a:miter lim="800000"/>
            <a:headEnd/>
            <a:tailEnd/>
          </a:ln>
        </p:spPr>
      </p:pic>
      <p:sp>
        <p:nvSpPr>
          <p:cNvPr id="5" name="Segnaposto data 4"/>
          <p:cNvSpPr>
            <a:spLocks noGrp="1"/>
          </p:cNvSpPr>
          <p:nvPr>
            <p:ph type="dt" sz="quarter" idx="10"/>
          </p:nvPr>
        </p:nvSpPr>
        <p:spPr>
          <a:xfrm>
            <a:off x="355600" y="6151563"/>
            <a:ext cx="2514600" cy="365125"/>
          </a:xfrm>
        </p:spPr>
        <p:txBody>
          <a:bodyPr/>
          <a:lstStyle/>
          <a:p>
            <a:pPr algn="l">
              <a:defRPr/>
            </a:pPr>
            <a:r>
              <a:rPr lang="en-US" sz="1400" dirty="0"/>
              <a:t>Annamaria Romagnolo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immagine 11"/>
          <p:cNvSpPr>
            <a:spLocks noGrp="1"/>
          </p:cNvSpPr>
          <p:nvPr>
            <p:ph type="pic" idx="1"/>
          </p:nvPr>
        </p:nvSpPr>
        <p:spPr>
          <a:xfrm>
            <a:off x="228600" y="238125"/>
            <a:ext cx="7696200" cy="6381750"/>
          </a:xfrm>
        </p:spPr>
      </p:sp>
      <p:sp>
        <p:nvSpPr>
          <p:cNvPr id="11" name="Titolo 10"/>
          <p:cNvSpPr>
            <a:spLocks noGrp="1"/>
          </p:cNvSpPr>
          <p:nvPr>
            <p:ph type="title"/>
          </p:nvPr>
        </p:nvSpPr>
        <p:spPr>
          <a:xfrm>
            <a:off x="8453438" y="614363"/>
            <a:ext cx="3144837" cy="1646237"/>
          </a:xfrm>
        </p:spPr>
        <p:txBody>
          <a:bodyPr/>
          <a:lstStyle/>
          <a:p>
            <a:pPr algn="ctr">
              <a:defRPr/>
            </a:pPr>
            <a:r>
              <a:rPr lang="it-IT" sz="3200" b="1" dirty="0">
                <a:solidFill>
                  <a:schemeClr val="accent1">
                    <a:lumMod val="50000"/>
                  </a:schemeClr>
                </a:solidFill>
              </a:rPr>
              <a:t>Dobbiamo fare un salto di qualità</a:t>
            </a:r>
          </a:p>
        </p:txBody>
      </p:sp>
      <p:sp>
        <p:nvSpPr>
          <p:cNvPr id="11268" name="Segnaposto testo 12"/>
          <p:cNvSpPr>
            <a:spLocks noGrp="1"/>
          </p:cNvSpPr>
          <p:nvPr>
            <p:ph type="body" sz="half" idx="2"/>
          </p:nvPr>
        </p:nvSpPr>
        <p:spPr>
          <a:xfrm>
            <a:off x="8477250" y="2466975"/>
            <a:ext cx="3144838" cy="3511550"/>
          </a:xfrm>
        </p:spPr>
        <p:txBody>
          <a:bodyPr/>
          <a:lstStyle/>
          <a:p>
            <a:pPr algn="ctr"/>
            <a:r>
              <a:rPr lang="it-IT" sz="2800" b="1" dirty="0"/>
              <a:t>Viviamo in un tempo esigente </a:t>
            </a:r>
          </a:p>
          <a:p>
            <a:pPr algn="ctr"/>
            <a:r>
              <a:rPr lang="it-IT" sz="2800" b="1" dirty="0"/>
              <a:t> “È l’ora di una collaborazione intensiva e radicale” </a:t>
            </a:r>
            <a:r>
              <a:rPr lang="it-IT" dirty="0"/>
              <a:t>(Ennio Ripamonti)</a:t>
            </a:r>
          </a:p>
          <a:p>
            <a:endParaRPr lang="it-IT" dirty="0"/>
          </a:p>
        </p:txBody>
      </p:sp>
      <p:sp>
        <p:nvSpPr>
          <p:cNvPr id="2" name="Segnaposto data 1"/>
          <p:cNvSpPr>
            <a:spLocks noGrp="1"/>
          </p:cNvSpPr>
          <p:nvPr>
            <p:ph type="dt" sz="quarter" idx="10"/>
          </p:nvPr>
        </p:nvSpPr>
        <p:spPr/>
        <p:txBody>
          <a:bodyPr/>
          <a:lstStyle/>
          <a:p>
            <a:pPr>
              <a:defRPr/>
            </a:pPr>
            <a:fld id="{868E9D5C-C298-4528-8447-E400491459FF}" type="datetime1">
              <a:rPr lang="it-IT" smtClean="0"/>
              <a:pPr>
                <a:defRPr/>
              </a:pPr>
              <a:t>30/09/2020</a:t>
            </a:fld>
            <a:endParaRPr lang="en-US" dirty="0"/>
          </a:p>
        </p:txBody>
      </p:sp>
      <p:sp>
        <p:nvSpPr>
          <p:cNvPr id="6" name="Segnaposto immagine 3"/>
          <p:cNvSpPr txBox="1">
            <a:spLocks/>
          </p:cNvSpPr>
          <p:nvPr/>
        </p:nvSpPr>
        <p:spPr bwMode="auto">
          <a:xfrm>
            <a:off x="228600" y="249238"/>
            <a:ext cx="7696200" cy="6383337"/>
          </a:xfrm>
          <a:prstGeom prst="rect">
            <a:avLst/>
          </a:prstGeom>
          <a:solidFill>
            <a:schemeClr val="accent1">
              <a:lumMod val="60000"/>
              <a:lumOff val="40000"/>
            </a:schemeClr>
          </a:solidFill>
          <a:ln w="9525">
            <a:noFill/>
            <a:miter lim="800000"/>
            <a:headEnd/>
            <a:tailEnd/>
          </a:ln>
        </p:spPr>
      </p:sp>
      <p:pic>
        <p:nvPicPr>
          <p:cNvPr id="11271" name="Picture 4" descr="Roberto Bolle &amp; Friends - Date Tour e Biglietti | Teatro.it"/>
          <p:cNvPicPr>
            <a:picLocks noChangeAspect="1" noChangeArrowheads="1"/>
          </p:cNvPicPr>
          <p:nvPr/>
        </p:nvPicPr>
        <p:blipFill>
          <a:blip r:embed="rId2" cstate="print"/>
          <a:srcRect/>
          <a:stretch>
            <a:fillRect/>
          </a:stretch>
        </p:blipFill>
        <p:spPr bwMode="auto">
          <a:xfrm>
            <a:off x="1776413" y="693738"/>
            <a:ext cx="4762500" cy="5715000"/>
          </a:xfrm>
          <a:prstGeom prst="rect">
            <a:avLst/>
          </a:prstGeom>
          <a:noFill/>
          <a:ln w="9525">
            <a:noFill/>
            <a:miter lim="800000"/>
            <a:headEnd/>
            <a:tailEnd/>
          </a:ln>
        </p:spPr>
      </p:pic>
      <p:pic>
        <p:nvPicPr>
          <p:cNvPr id="11272" name="Immagine 6"/>
          <p:cNvPicPr>
            <a:picLocks noChangeAspect="1" noChangeArrowheads="1"/>
          </p:cNvPicPr>
          <p:nvPr/>
        </p:nvPicPr>
        <p:blipFill>
          <a:blip r:embed="rId3" cstate="print"/>
          <a:srcRect/>
          <a:stretch>
            <a:fillRect/>
          </a:stretch>
        </p:blipFill>
        <p:spPr bwMode="auto">
          <a:xfrm>
            <a:off x="0" y="0"/>
            <a:ext cx="1243013" cy="1055688"/>
          </a:xfrm>
          <a:prstGeom prst="rect">
            <a:avLst/>
          </a:prstGeom>
          <a:noFill/>
          <a:ln w="9525">
            <a:noFill/>
            <a:miter lim="800000"/>
            <a:headEnd/>
            <a:tailEnd/>
          </a:ln>
        </p:spPr>
      </p:pic>
      <p:sp>
        <p:nvSpPr>
          <p:cNvPr id="9" name="Segnaposto data 4"/>
          <p:cNvSpPr txBox="1">
            <a:spLocks/>
          </p:cNvSpPr>
          <p:nvPr/>
        </p:nvSpPr>
        <p:spPr>
          <a:xfrm>
            <a:off x="252413" y="6278563"/>
            <a:ext cx="2514600" cy="365125"/>
          </a:xfrm>
          <a:prstGeom prst="rect">
            <a:avLst/>
          </a:prstGeom>
        </p:spPr>
        <p:txBody>
          <a:bodyPr anchor="b"/>
          <a:lstStyle/>
          <a:p>
            <a:pPr fontAlgn="auto">
              <a:spcBef>
                <a:spcPts val="0"/>
              </a:spcBef>
              <a:spcAft>
                <a:spcPts val="0"/>
              </a:spcAft>
              <a:defRPr/>
            </a:pPr>
            <a:r>
              <a:rPr lang="en-US" sz="1400" dirty="0">
                <a:effectLst>
                  <a:outerShdw blurRad="19050" dist="6350" dir="2700000" algn="tl" rotWithShape="0">
                    <a:prstClr val="black">
                      <a:alpha val="40000"/>
                    </a:prstClr>
                  </a:outerShdw>
                </a:effectLst>
                <a:latin typeface="+mn-lt"/>
                <a:cs typeface="+mn-cs"/>
              </a:rPr>
              <a:t>Annamaria Romagnolo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271"/>
                                        </p:tgtEl>
                                        <p:attrNameLst>
                                          <p:attrName>style.visibility</p:attrName>
                                        </p:attrNameLst>
                                      </p:cBhvr>
                                      <p:to>
                                        <p:strVal val="visible"/>
                                      </p:to>
                                    </p:set>
                                    <p:anim calcmode="lin" valueType="num">
                                      <p:cBhvr additive="base">
                                        <p:cTn id="14" dur="500" fill="hold"/>
                                        <p:tgtEl>
                                          <p:spTgt spid="11271"/>
                                        </p:tgtEl>
                                        <p:attrNameLst>
                                          <p:attrName>ppt_x</p:attrName>
                                        </p:attrNameLst>
                                      </p:cBhvr>
                                      <p:tavLst>
                                        <p:tav tm="0">
                                          <p:val>
                                            <p:strVal val="#ppt_x"/>
                                          </p:val>
                                        </p:tav>
                                        <p:tav tm="100000">
                                          <p:val>
                                            <p:strVal val="#ppt_x"/>
                                          </p:val>
                                        </p:tav>
                                      </p:tavLst>
                                    </p:anim>
                                    <p:anim calcmode="lin" valueType="num">
                                      <p:cBhvr additive="base">
                                        <p:cTn id="15"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268">
                                            <p:txEl>
                                              <p:pRg st="0" end="0"/>
                                            </p:txEl>
                                          </p:spTgt>
                                        </p:tgtEl>
                                        <p:attrNameLst>
                                          <p:attrName>style.visibility</p:attrName>
                                        </p:attrNameLst>
                                      </p:cBhvr>
                                      <p:to>
                                        <p:strVal val="visible"/>
                                      </p:to>
                                    </p:set>
                                    <p:animEffect transition="in" filter="fade">
                                      <p:cBhvr>
                                        <p:cTn id="20" dur="1000"/>
                                        <p:tgtEl>
                                          <p:spTgt spid="11268">
                                            <p:txEl>
                                              <p:pRg st="0" end="0"/>
                                            </p:txEl>
                                          </p:spTgt>
                                        </p:tgtEl>
                                      </p:cBhvr>
                                    </p:animEffect>
                                    <p:anim calcmode="lin" valueType="num">
                                      <p:cBhvr>
                                        <p:cTn id="21" dur="10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12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268">
                                            <p:txEl>
                                              <p:pRg st="1" end="1"/>
                                            </p:txEl>
                                          </p:spTgt>
                                        </p:tgtEl>
                                        <p:attrNameLst>
                                          <p:attrName>style.visibility</p:attrName>
                                        </p:attrNameLst>
                                      </p:cBhvr>
                                      <p:to>
                                        <p:strVal val="visible"/>
                                      </p:to>
                                    </p:set>
                                    <p:animEffect transition="in" filter="fade">
                                      <p:cBhvr>
                                        <p:cTn id="27" dur="1000"/>
                                        <p:tgtEl>
                                          <p:spTgt spid="11268">
                                            <p:txEl>
                                              <p:pRg st="1" end="1"/>
                                            </p:txEl>
                                          </p:spTgt>
                                        </p:tgtEl>
                                      </p:cBhvr>
                                    </p:animEffect>
                                    <p:anim calcmode="lin" valueType="num">
                                      <p:cBhvr>
                                        <p:cTn id="28" dur="10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126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26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555625" y="1189038"/>
            <a:ext cx="7199313" cy="4852987"/>
          </a:xfrm>
          <a:solidFill>
            <a:schemeClr val="tx2">
              <a:lumMod val="40000"/>
              <a:lumOff val="60000"/>
            </a:schemeClr>
          </a:solidFill>
        </p:spPr>
        <p:txBody>
          <a:bodyPr/>
          <a:lstStyle/>
          <a:p>
            <a:pPr>
              <a:buFont typeface="Arial" pitchFamily="34" charset="0"/>
              <a:buChar char="•"/>
              <a:defRPr/>
            </a:pPr>
            <a:r>
              <a:rPr lang="it-IT" sz="1800" dirty="0"/>
              <a:t>far emergere </a:t>
            </a:r>
            <a:r>
              <a:rPr lang="it-IT" sz="1800" b="1" dirty="0">
                <a:solidFill>
                  <a:schemeClr val="accent1">
                    <a:lumMod val="50000"/>
                  </a:schemeClr>
                </a:solidFill>
              </a:rPr>
              <a:t>motivazioni forti</a:t>
            </a:r>
            <a:r>
              <a:rPr lang="it-IT" sz="1800" dirty="0"/>
              <a:t>, focalizzare gli obiettivi su problemi, bisogni che sono emersi con maggiore evidenza in questi mesi</a:t>
            </a:r>
          </a:p>
          <a:p>
            <a:pPr>
              <a:buFont typeface="Arial" pitchFamily="34" charset="0"/>
              <a:buChar char="•"/>
              <a:defRPr/>
            </a:pPr>
            <a:r>
              <a:rPr lang="it-IT" sz="1800" b="1" dirty="0">
                <a:solidFill>
                  <a:schemeClr val="accent1">
                    <a:lumMod val="50000"/>
                  </a:schemeClr>
                </a:solidFill>
              </a:rPr>
              <a:t>rendere sistemico </a:t>
            </a:r>
            <a:r>
              <a:rPr lang="it-IT" sz="1800" dirty="0"/>
              <a:t>ciò che è stato spontaneo e ha funzionato</a:t>
            </a:r>
          </a:p>
          <a:p>
            <a:pPr>
              <a:buFont typeface="Arial" pitchFamily="34" charset="0"/>
              <a:buChar char="•"/>
              <a:defRPr/>
            </a:pPr>
            <a:r>
              <a:rPr lang="it-IT" sz="1800" b="1" dirty="0">
                <a:solidFill>
                  <a:schemeClr val="accent1">
                    <a:lumMod val="50000"/>
                  </a:schemeClr>
                </a:solidFill>
              </a:rPr>
              <a:t>consolidare</a:t>
            </a:r>
            <a:r>
              <a:rPr lang="it-IT" sz="1800" dirty="0">
                <a:solidFill>
                  <a:schemeClr val="accent1">
                    <a:lumMod val="50000"/>
                  </a:schemeClr>
                </a:solidFill>
              </a:rPr>
              <a:t> </a:t>
            </a:r>
            <a:r>
              <a:rPr lang="it-IT" sz="1800" dirty="0"/>
              <a:t>legami</a:t>
            </a:r>
            <a:r>
              <a:rPr lang="it-IT" sz="1800" dirty="0">
                <a:solidFill>
                  <a:schemeClr val="accent1">
                    <a:lumMod val="50000"/>
                  </a:schemeClr>
                </a:solidFill>
              </a:rPr>
              <a:t> </a:t>
            </a:r>
            <a:r>
              <a:rPr lang="it-IT" sz="1800" dirty="0"/>
              <a:t>sociali/relazionali, </a:t>
            </a:r>
            <a:r>
              <a:rPr lang="it-IT" sz="1800" b="1" dirty="0">
                <a:solidFill>
                  <a:schemeClr val="accent1">
                    <a:lumMod val="50000"/>
                  </a:schemeClr>
                </a:solidFill>
              </a:rPr>
              <a:t>creare nuove connessioni</a:t>
            </a:r>
          </a:p>
          <a:p>
            <a:pPr>
              <a:buFont typeface="Arial" pitchFamily="34" charset="0"/>
              <a:buChar char="•"/>
              <a:defRPr/>
            </a:pPr>
            <a:r>
              <a:rPr lang="it-IT" sz="1800" dirty="0"/>
              <a:t>individuare </a:t>
            </a:r>
            <a:r>
              <a:rPr lang="it-IT" sz="1800" b="1" dirty="0">
                <a:solidFill>
                  <a:schemeClr val="accent1">
                    <a:lumMod val="50000"/>
                  </a:schemeClr>
                </a:solidFill>
              </a:rPr>
              <a:t>partner affidabili</a:t>
            </a:r>
          </a:p>
          <a:p>
            <a:pPr>
              <a:buFont typeface="Arial" pitchFamily="34" charset="0"/>
              <a:buChar char="•"/>
              <a:defRPr/>
            </a:pPr>
            <a:r>
              <a:rPr lang="it-IT" sz="1800" dirty="0"/>
              <a:t>attivarsi in prima persona, </a:t>
            </a:r>
            <a:r>
              <a:rPr lang="it-IT" sz="1800" b="1" dirty="0">
                <a:solidFill>
                  <a:schemeClr val="accent1">
                    <a:lumMod val="50000"/>
                  </a:schemeClr>
                </a:solidFill>
              </a:rPr>
              <a:t>partecipare</a:t>
            </a:r>
            <a:r>
              <a:rPr lang="it-IT" sz="1800" dirty="0"/>
              <a:t> in modo più continuo e responsabile</a:t>
            </a:r>
          </a:p>
          <a:p>
            <a:pPr>
              <a:buFont typeface="Arial" pitchFamily="34" charset="0"/>
              <a:buChar char="•"/>
              <a:defRPr/>
            </a:pPr>
            <a:r>
              <a:rPr lang="it-IT" sz="1800" b="1" dirty="0">
                <a:solidFill>
                  <a:schemeClr val="accent1">
                    <a:lumMod val="50000"/>
                  </a:schemeClr>
                </a:solidFill>
              </a:rPr>
              <a:t>coinvolgere</a:t>
            </a:r>
            <a:r>
              <a:rPr lang="it-IT" sz="1800" dirty="0"/>
              <a:t> i più giovani</a:t>
            </a:r>
          </a:p>
          <a:p>
            <a:pPr>
              <a:buFont typeface="Arial" pitchFamily="34" charset="0"/>
              <a:buChar char="•"/>
              <a:defRPr/>
            </a:pPr>
            <a:r>
              <a:rPr lang="it-IT" sz="1800" dirty="0"/>
              <a:t>integrare la presenza con un uso diffuso ed efficace delle </a:t>
            </a:r>
            <a:r>
              <a:rPr lang="it-IT" sz="1800" b="1" dirty="0">
                <a:solidFill>
                  <a:schemeClr val="accent1">
                    <a:lumMod val="50000"/>
                  </a:schemeClr>
                </a:solidFill>
              </a:rPr>
              <a:t>tecnologie</a:t>
            </a:r>
            <a:r>
              <a:rPr lang="it-IT" sz="1800" dirty="0"/>
              <a:t>, delle piattaforme digitali</a:t>
            </a:r>
          </a:p>
          <a:p>
            <a:pPr>
              <a:buFont typeface="Arial" pitchFamily="34" charset="0"/>
              <a:buChar char="•"/>
              <a:defRPr/>
            </a:pPr>
            <a:r>
              <a:rPr lang="it-IT" sz="1800" dirty="0"/>
              <a:t>intensificare la </a:t>
            </a:r>
            <a:r>
              <a:rPr lang="it-IT" sz="1800" b="1" dirty="0">
                <a:solidFill>
                  <a:schemeClr val="accent1">
                    <a:lumMod val="50000"/>
                  </a:schemeClr>
                </a:solidFill>
              </a:rPr>
              <a:t>collaborazione con l’Amministrazione </a:t>
            </a:r>
            <a:r>
              <a:rPr lang="it-IT" sz="1800" dirty="0"/>
              <a:t>a partire dal Patto in essere</a:t>
            </a:r>
          </a:p>
          <a:p>
            <a:pPr>
              <a:buFont typeface="Arial" pitchFamily="34" charset="0"/>
              <a:buChar char="•"/>
              <a:defRPr/>
            </a:pPr>
            <a:endParaRPr lang="it-IT" dirty="0"/>
          </a:p>
        </p:txBody>
      </p:sp>
      <p:sp>
        <p:nvSpPr>
          <p:cNvPr id="6" name="Segnaposto testo 5"/>
          <p:cNvSpPr>
            <a:spLocks noGrp="1"/>
          </p:cNvSpPr>
          <p:nvPr>
            <p:ph type="body" sz="half" idx="2"/>
          </p:nvPr>
        </p:nvSpPr>
        <p:spPr>
          <a:xfrm>
            <a:off x="8469313" y="369888"/>
            <a:ext cx="3162300" cy="2720975"/>
          </a:xfrm>
        </p:spPr>
        <p:txBody>
          <a:bodyPr/>
          <a:lstStyle/>
          <a:p>
            <a:pPr>
              <a:defRPr/>
            </a:pPr>
            <a:endParaRPr lang="it-IT" sz="3600" dirty="0"/>
          </a:p>
          <a:p>
            <a:pPr algn="ctr">
              <a:defRPr/>
            </a:pPr>
            <a:r>
              <a:rPr lang="it-IT" sz="3600" dirty="0"/>
              <a:t>Dobbiamo concentrarci sull’</a:t>
            </a:r>
            <a:r>
              <a:rPr lang="it-IT" sz="3600" dirty="0">
                <a:solidFill>
                  <a:schemeClr val="accent1">
                    <a:lumMod val="50000"/>
                  </a:schemeClr>
                </a:solidFill>
              </a:rPr>
              <a:t>essenziale</a:t>
            </a:r>
          </a:p>
        </p:txBody>
      </p:sp>
      <p:pic>
        <p:nvPicPr>
          <p:cNvPr id="12292" name="Immagine 6"/>
          <p:cNvPicPr>
            <a:picLocks noChangeAspect="1" noChangeArrowheads="1"/>
          </p:cNvPicPr>
          <p:nvPr/>
        </p:nvPicPr>
        <p:blipFill>
          <a:blip r:embed="rId2" cstate="print"/>
          <a:srcRect/>
          <a:stretch>
            <a:fillRect/>
          </a:stretch>
        </p:blipFill>
        <p:spPr bwMode="auto">
          <a:xfrm>
            <a:off x="0" y="0"/>
            <a:ext cx="1243013" cy="1055688"/>
          </a:xfrm>
          <a:prstGeom prst="rect">
            <a:avLst/>
          </a:prstGeom>
          <a:noFill/>
          <a:ln w="9525">
            <a:noFill/>
            <a:miter lim="800000"/>
            <a:headEnd/>
            <a:tailEnd/>
          </a:ln>
        </p:spPr>
      </p:pic>
      <p:sp>
        <p:nvSpPr>
          <p:cNvPr id="9" name="Segnaposto data 4"/>
          <p:cNvSpPr txBox="1">
            <a:spLocks/>
          </p:cNvSpPr>
          <p:nvPr/>
        </p:nvSpPr>
        <p:spPr>
          <a:xfrm>
            <a:off x="239713" y="6418263"/>
            <a:ext cx="2514600" cy="365125"/>
          </a:xfrm>
          <a:prstGeom prst="rect">
            <a:avLst/>
          </a:prstGeom>
        </p:spPr>
        <p:txBody>
          <a:bodyPr anchor="b"/>
          <a:lstStyle/>
          <a:p>
            <a:pPr fontAlgn="auto">
              <a:spcBef>
                <a:spcPts val="0"/>
              </a:spcBef>
              <a:spcAft>
                <a:spcPts val="0"/>
              </a:spcAft>
              <a:defRPr/>
            </a:pPr>
            <a:r>
              <a:rPr lang="en-US" sz="1400" dirty="0">
                <a:solidFill>
                  <a:schemeClr val="tx1">
                    <a:lumMod val="85000"/>
                    <a:lumOff val="15000"/>
                  </a:schemeClr>
                </a:solidFill>
                <a:latin typeface="+mn-lt"/>
                <a:cs typeface="+mn-cs"/>
              </a:rPr>
              <a:t>Annamaria Romagnolo</a:t>
            </a:r>
          </a:p>
        </p:txBody>
      </p:sp>
      <p:pic>
        <p:nvPicPr>
          <p:cNvPr id="12294" name="Picture 7" descr="Albero della vita, qual è il suo significato e perchè si regala -"/>
          <p:cNvPicPr>
            <a:picLocks noChangeAspect="1" noChangeArrowheads="1"/>
          </p:cNvPicPr>
          <p:nvPr/>
        </p:nvPicPr>
        <p:blipFill>
          <a:blip r:embed="rId3" cstate="print"/>
          <a:srcRect/>
          <a:stretch>
            <a:fillRect/>
          </a:stretch>
        </p:blipFill>
        <p:spPr bwMode="auto">
          <a:xfrm>
            <a:off x="8451850" y="3460750"/>
            <a:ext cx="3168650" cy="236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294"/>
                                        </p:tgtEl>
                                        <p:attrNameLst>
                                          <p:attrName>style.visibility</p:attrName>
                                        </p:attrNameLst>
                                      </p:cBhvr>
                                      <p:to>
                                        <p:strVal val="visible"/>
                                      </p:to>
                                    </p:set>
                                    <p:anim calcmode="lin" valueType="num">
                                      <p:cBhvr additive="base">
                                        <p:cTn id="14" dur="500" fill="hold"/>
                                        <p:tgtEl>
                                          <p:spTgt spid="12294"/>
                                        </p:tgtEl>
                                        <p:attrNameLst>
                                          <p:attrName>ppt_x</p:attrName>
                                        </p:attrNameLst>
                                      </p:cBhvr>
                                      <p:tavLst>
                                        <p:tav tm="0">
                                          <p:val>
                                            <p:strVal val="#ppt_x"/>
                                          </p:val>
                                        </p:tav>
                                        <p:tav tm="100000">
                                          <p:val>
                                            <p:strVal val="#ppt_x"/>
                                          </p:val>
                                        </p:tav>
                                      </p:tavLst>
                                    </p:anim>
                                    <p:anim calcmode="lin" valueType="num">
                                      <p:cBhvr additive="base">
                                        <p:cTn id="15"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bg/>
                                          </p:spTgt>
                                        </p:tgtEl>
                                        <p:attrNameLst>
                                          <p:attrName>style.visibility</p:attrName>
                                        </p:attrNameLst>
                                      </p:cBhvr>
                                      <p:to>
                                        <p:strVal val="visible"/>
                                      </p:to>
                                    </p:set>
                                    <p:animEffect transition="in" filter="fade">
                                      <p:cBhvr>
                                        <p:cTn id="20" dur="1000"/>
                                        <p:tgtEl>
                                          <p:spTgt spid="7">
                                            <p:bg/>
                                          </p:spTgt>
                                        </p:tgtEl>
                                      </p:cBhvr>
                                    </p:animEffect>
                                    <p:anim calcmode="lin" valueType="num">
                                      <p:cBhvr>
                                        <p:cTn id="21" dur="1000" fill="hold"/>
                                        <p:tgtEl>
                                          <p:spTgt spid="7">
                                            <p:bg/>
                                          </p:spTgt>
                                        </p:tgtEl>
                                        <p:attrNameLst>
                                          <p:attrName>ppt_x</p:attrName>
                                        </p:attrNameLst>
                                      </p:cBhvr>
                                      <p:tavLst>
                                        <p:tav tm="0">
                                          <p:val>
                                            <p:strVal val="#ppt_x"/>
                                          </p:val>
                                        </p:tav>
                                        <p:tav tm="100000">
                                          <p:val>
                                            <p:strVal val="#ppt_x"/>
                                          </p:val>
                                        </p:tav>
                                      </p:tavLst>
                                    </p:anim>
                                    <p:anim calcmode="lin" valueType="num">
                                      <p:cBhvr>
                                        <p:cTn id="22"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1000"/>
                                        <p:tgtEl>
                                          <p:spTgt spid="7">
                                            <p:txEl>
                                              <p:pRg st="0" end="0"/>
                                            </p:txEl>
                                          </p:spTgt>
                                        </p:tgtEl>
                                      </p:cBhvr>
                                    </p:animEffect>
                                    <p:anim calcmode="lin" valueType="num">
                                      <p:cBhvr>
                                        <p:cTn id="2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1000"/>
                                        <p:tgtEl>
                                          <p:spTgt spid="7">
                                            <p:txEl>
                                              <p:pRg st="1" end="1"/>
                                            </p:txEl>
                                          </p:spTgt>
                                        </p:tgtEl>
                                      </p:cBhvr>
                                    </p:animEffect>
                                    <p:anim calcmode="lin" valueType="num">
                                      <p:cBhvr>
                                        <p:cTn id="3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1000"/>
                                        <p:tgtEl>
                                          <p:spTgt spid="7">
                                            <p:txEl>
                                              <p:pRg st="2" end="2"/>
                                            </p:txEl>
                                          </p:spTgt>
                                        </p:tgtEl>
                                      </p:cBhvr>
                                    </p:animEffect>
                                    <p:anim calcmode="lin" valueType="num">
                                      <p:cBhvr>
                                        <p:cTn id="4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fade">
                                      <p:cBhvr>
                                        <p:cTn id="48" dur="1000"/>
                                        <p:tgtEl>
                                          <p:spTgt spid="7">
                                            <p:txEl>
                                              <p:pRg st="3" end="3"/>
                                            </p:txEl>
                                          </p:spTgt>
                                        </p:tgtEl>
                                      </p:cBhvr>
                                    </p:animEffect>
                                    <p:anim calcmode="lin" valueType="num">
                                      <p:cBhvr>
                                        <p:cTn id="4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fade">
                                      <p:cBhvr>
                                        <p:cTn id="55" dur="1000"/>
                                        <p:tgtEl>
                                          <p:spTgt spid="7">
                                            <p:txEl>
                                              <p:pRg st="4" end="4"/>
                                            </p:txEl>
                                          </p:spTgt>
                                        </p:tgtEl>
                                      </p:cBhvr>
                                    </p:animEffect>
                                    <p:anim calcmode="lin" valueType="num">
                                      <p:cBhvr>
                                        <p:cTn id="5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1000"/>
                                        <p:tgtEl>
                                          <p:spTgt spid="7">
                                            <p:txEl>
                                              <p:pRg st="5" end="5"/>
                                            </p:txEl>
                                          </p:spTgt>
                                        </p:tgtEl>
                                      </p:cBhvr>
                                    </p:animEffect>
                                    <p:anim calcmode="lin" valueType="num">
                                      <p:cBhvr>
                                        <p:cTn id="6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7">
                                            <p:txEl>
                                              <p:pRg st="6" end="6"/>
                                            </p:txEl>
                                          </p:spTgt>
                                        </p:tgtEl>
                                        <p:attrNameLst>
                                          <p:attrName>style.visibility</p:attrName>
                                        </p:attrNameLst>
                                      </p:cBhvr>
                                      <p:to>
                                        <p:strVal val="visible"/>
                                      </p:to>
                                    </p:set>
                                    <p:animEffect transition="in" filter="fade">
                                      <p:cBhvr>
                                        <p:cTn id="69" dur="1000"/>
                                        <p:tgtEl>
                                          <p:spTgt spid="7">
                                            <p:txEl>
                                              <p:pRg st="6" end="6"/>
                                            </p:txEl>
                                          </p:spTgt>
                                        </p:tgtEl>
                                      </p:cBhvr>
                                    </p:animEffect>
                                    <p:anim calcmode="lin" valueType="num">
                                      <p:cBhvr>
                                        <p:cTn id="7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7">
                                            <p:txEl>
                                              <p:pRg st="7" end="7"/>
                                            </p:txEl>
                                          </p:spTgt>
                                        </p:tgtEl>
                                        <p:attrNameLst>
                                          <p:attrName>style.visibility</p:attrName>
                                        </p:attrNameLst>
                                      </p:cBhvr>
                                      <p:to>
                                        <p:strVal val="visible"/>
                                      </p:to>
                                    </p:set>
                                    <p:animEffect transition="in" filter="fade">
                                      <p:cBhvr>
                                        <p:cTn id="76" dur="1000"/>
                                        <p:tgtEl>
                                          <p:spTgt spid="7">
                                            <p:txEl>
                                              <p:pRg st="7" end="7"/>
                                            </p:txEl>
                                          </p:spTgt>
                                        </p:tgtEl>
                                      </p:cBhvr>
                                    </p:animEffect>
                                    <p:anim calcmode="lin" valueType="num">
                                      <p:cBhvr>
                                        <p:cTn id="7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7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8447088" y="415925"/>
            <a:ext cx="3162300" cy="1352550"/>
          </a:xfrm>
        </p:spPr>
        <p:txBody>
          <a:bodyPr/>
          <a:lstStyle/>
          <a:p>
            <a:pPr algn="ctr"/>
            <a:r>
              <a:rPr lang="it-IT" dirty="0"/>
              <a:t>La risposta alla prima domanda: dove andiamo?</a:t>
            </a:r>
          </a:p>
        </p:txBody>
      </p:sp>
      <p:sp>
        <p:nvSpPr>
          <p:cNvPr id="3" name="Segnaposto contenuto 2"/>
          <p:cNvSpPr>
            <a:spLocks noGrp="1"/>
          </p:cNvSpPr>
          <p:nvPr>
            <p:ph idx="1"/>
          </p:nvPr>
        </p:nvSpPr>
        <p:spPr>
          <a:xfrm>
            <a:off x="925513" y="1052513"/>
            <a:ext cx="6643687" cy="5162550"/>
          </a:xfrm>
          <a:solidFill>
            <a:schemeClr val="accent4">
              <a:lumMod val="40000"/>
              <a:lumOff val="60000"/>
            </a:schemeClr>
          </a:solidFill>
        </p:spPr>
        <p:txBody>
          <a:bodyPr/>
          <a:lstStyle/>
          <a:p>
            <a:pPr>
              <a:defRPr/>
            </a:pPr>
            <a:r>
              <a:rPr lang="it-IT" sz="2400" b="1" dirty="0">
                <a:solidFill>
                  <a:schemeClr val="accent1">
                    <a:lumMod val="50000"/>
                  </a:schemeClr>
                </a:solidFill>
              </a:rPr>
              <a:t>La Biblioteca </a:t>
            </a:r>
            <a:r>
              <a:rPr lang="it-IT" sz="2400" dirty="0"/>
              <a:t>potrebbe iniziare ad ospitare gruppi di discussione e lavoro, diventare </a:t>
            </a:r>
            <a:r>
              <a:rPr lang="it-IT" sz="2400" b="1" dirty="0">
                <a:solidFill>
                  <a:schemeClr val="accent1">
                    <a:lumMod val="50000"/>
                  </a:schemeClr>
                </a:solidFill>
              </a:rPr>
              <a:t>un avamposto civico</a:t>
            </a:r>
            <a:r>
              <a:rPr lang="it-IT" sz="2400" b="1" dirty="0"/>
              <a:t> </a:t>
            </a:r>
            <a:r>
              <a:rPr lang="it-IT" sz="2400" b="1" dirty="0">
                <a:solidFill>
                  <a:schemeClr val="accent1">
                    <a:lumMod val="50000"/>
                  </a:schemeClr>
                </a:solidFill>
              </a:rPr>
              <a:t>senza rigida destinazione d’uso</a:t>
            </a:r>
            <a:r>
              <a:rPr lang="it-IT" sz="2400" dirty="0">
                <a:solidFill>
                  <a:schemeClr val="accent1">
                    <a:lumMod val="50000"/>
                  </a:schemeClr>
                </a:solidFill>
              </a:rPr>
              <a:t>, </a:t>
            </a:r>
            <a:r>
              <a:rPr lang="it-IT" sz="2400" b="1" dirty="0">
                <a:solidFill>
                  <a:schemeClr val="accent1">
                    <a:lumMod val="50000"/>
                  </a:schemeClr>
                </a:solidFill>
              </a:rPr>
              <a:t>flessibile</a:t>
            </a:r>
            <a:r>
              <a:rPr lang="it-IT" sz="2400" dirty="0">
                <a:solidFill>
                  <a:schemeClr val="accent1">
                    <a:lumMod val="50000"/>
                  </a:schemeClr>
                </a:solidFill>
              </a:rPr>
              <a:t>, </a:t>
            </a:r>
            <a:r>
              <a:rPr lang="it-IT" sz="2400" dirty="0"/>
              <a:t>luogo di dibattito pubblico e incontro comunitario per fare formazione/informazione, creare nuovi strumenti di aggregazione, una sorta di coworking che progetta iniziative e servizi che potranno essere realizzati all’interno dello spazio biblioteca, ospitati in altri punti/centri del quartiere, diffusi tramite piattaforme telematiche</a:t>
            </a:r>
          </a:p>
          <a:p>
            <a:pPr>
              <a:defRPr/>
            </a:pPr>
            <a:endParaRPr lang="it-IT" sz="2200" dirty="0"/>
          </a:p>
        </p:txBody>
      </p:sp>
      <p:sp>
        <p:nvSpPr>
          <p:cNvPr id="4" name="Segnaposto testo 3"/>
          <p:cNvSpPr>
            <a:spLocks noGrp="1"/>
          </p:cNvSpPr>
          <p:nvPr>
            <p:ph type="body" sz="half" idx="2"/>
          </p:nvPr>
        </p:nvSpPr>
        <p:spPr>
          <a:xfrm>
            <a:off x="8423275" y="1701800"/>
            <a:ext cx="3162300" cy="844550"/>
          </a:xfrm>
        </p:spPr>
        <p:txBody>
          <a:bodyPr>
            <a:normAutofit fontScale="92500" lnSpcReduction="20000"/>
          </a:bodyPr>
          <a:lstStyle/>
          <a:p>
            <a:pPr algn="ctr">
              <a:defRPr/>
            </a:pPr>
            <a:r>
              <a:rPr lang="it-IT" sz="5400" dirty="0">
                <a:solidFill>
                  <a:schemeClr val="accent1">
                    <a:lumMod val="50000"/>
                  </a:schemeClr>
                </a:solidFill>
              </a:rPr>
              <a:t>OLTRE</a:t>
            </a:r>
          </a:p>
        </p:txBody>
      </p:sp>
      <p:pic>
        <p:nvPicPr>
          <p:cNvPr id="13317" name="Immagine 6"/>
          <p:cNvPicPr>
            <a:picLocks noChangeAspect="1" noChangeArrowheads="1"/>
          </p:cNvPicPr>
          <p:nvPr/>
        </p:nvPicPr>
        <p:blipFill>
          <a:blip r:embed="rId2" cstate="print"/>
          <a:srcRect/>
          <a:stretch>
            <a:fillRect/>
          </a:stretch>
        </p:blipFill>
        <p:spPr bwMode="auto">
          <a:xfrm>
            <a:off x="0" y="0"/>
            <a:ext cx="1243013" cy="1055688"/>
          </a:xfrm>
          <a:prstGeom prst="rect">
            <a:avLst/>
          </a:prstGeom>
          <a:noFill/>
          <a:ln w="9525">
            <a:noFill/>
            <a:miter lim="800000"/>
            <a:headEnd/>
            <a:tailEnd/>
          </a:ln>
        </p:spPr>
      </p:pic>
      <p:sp>
        <p:nvSpPr>
          <p:cNvPr id="7" name="Segnaposto data 4"/>
          <p:cNvSpPr>
            <a:spLocks noGrp="1"/>
          </p:cNvSpPr>
          <p:nvPr>
            <p:ph type="dt" sz="quarter" idx="10"/>
          </p:nvPr>
        </p:nvSpPr>
        <p:spPr>
          <a:xfrm>
            <a:off x="252413" y="6278563"/>
            <a:ext cx="2514600" cy="365125"/>
          </a:xfrm>
        </p:spPr>
        <p:txBody>
          <a:bodyPr/>
          <a:lstStyle/>
          <a:p>
            <a:pPr algn="l">
              <a:defRPr/>
            </a:pPr>
            <a:r>
              <a:rPr lang="en-US" sz="1400" dirty="0"/>
              <a:t>Annamaria Romagnolo</a:t>
            </a:r>
          </a:p>
        </p:txBody>
      </p:sp>
      <p:pic>
        <p:nvPicPr>
          <p:cNvPr id="13319" name="Picture 8" descr="La finestra aperta a Collioure di Henri Matisse"/>
          <p:cNvPicPr>
            <a:picLocks noChangeAspect="1" noChangeArrowheads="1"/>
          </p:cNvPicPr>
          <p:nvPr/>
        </p:nvPicPr>
        <p:blipFill>
          <a:blip r:embed="rId3" cstate="print"/>
          <a:srcRect/>
          <a:stretch>
            <a:fillRect/>
          </a:stretch>
        </p:blipFill>
        <p:spPr bwMode="auto">
          <a:xfrm>
            <a:off x="8501063" y="2582863"/>
            <a:ext cx="3084512" cy="3719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319"/>
                                        </p:tgtEl>
                                        <p:attrNameLst>
                                          <p:attrName>style.visibility</p:attrName>
                                        </p:attrNameLst>
                                      </p:cBhvr>
                                      <p:to>
                                        <p:strVal val="visible"/>
                                      </p:to>
                                    </p:set>
                                    <p:anim calcmode="lin" valueType="num">
                                      <p:cBhvr additive="base">
                                        <p:cTn id="21" dur="500" fill="hold"/>
                                        <p:tgtEl>
                                          <p:spTgt spid="13319"/>
                                        </p:tgtEl>
                                        <p:attrNameLst>
                                          <p:attrName>ppt_x</p:attrName>
                                        </p:attrNameLst>
                                      </p:cBhvr>
                                      <p:tavLst>
                                        <p:tav tm="0">
                                          <p:val>
                                            <p:strVal val="#ppt_x"/>
                                          </p:val>
                                        </p:tav>
                                        <p:tav tm="100000">
                                          <p:val>
                                            <p:strVal val="#ppt_x"/>
                                          </p:val>
                                        </p:tav>
                                      </p:tavLst>
                                    </p:anim>
                                    <p:anim calcmode="lin" valueType="num">
                                      <p:cBhvr additive="base">
                                        <p:cTn id="22"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fade">
                                      <p:cBhvr>
                                        <p:cTn id="27" dur="1000"/>
                                        <p:tgtEl>
                                          <p:spTgt spid="3">
                                            <p:bg/>
                                          </p:spTgt>
                                        </p:tgtEl>
                                      </p:cBhvr>
                                    </p:animEffect>
                                    <p:anim calcmode="lin" valueType="num">
                                      <p:cBhvr>
                                        <p:cTn id="28" dur="1000" fill="hold"/>
                                        <p:tgtEl>
                                          <p:spTgt spid="3">
                                            <p:bg/>
                                          </p:spTgt>
                                        </p:tgtEl>
                                        <p:attrNameLst>
                                          <p:attrName>ppt_x</p:attrName>
                                        </p:attrNameLst>
                                      </p:cBhvr>
                                      <p:tavLst>
                                        <p:tav tm="0">
                                          <p:val>
                                            <p:strVal val="#ppt_x"/>
                                          </p:val>
                                        </p:tav>
                                        <p:tav tm="100000">
                                          <p:val>
                                            <p:strVal val="#ppt_x"/>
                                          </p:val>
                                        </p:tav>
                                      </p:tavLst>
                                    </p:anim>
                                    <p:anim calcmode="lin" valueType="num">
                                      <p:cBhvr>
                                        <p:cTn id="2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1000"/>
                                        <p:tgtEl>
                                          <p:spTgt spid="3">
                                            <p:txEl>
                                              <p:pRg st="0" end="0"/>
                                            </p:txEl>
                                          </p:spTgt>
                                        </p:tgtEl>
                                      </p:cBhvr>
                                    </p:animEffect>
                                    <p:anim calcmode="lin" valueType="num">
                                      <p:cBhvr>
                                        <p:cTn id="3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ttangol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tangol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pic>
        <p:nvPicPr>
          <p:cNvPr id="7" name="Immagine 6">
            <a:extLst>
              <a:ext uri="{FF2B5EF4-FFF2-40B4-BE49-F238E27FC236}">
                <a16:creationId xmlns:a16="http://schemas.microsoft.com/office/drawing/2014/main" id="{0258C1BE-CCAF-40F8-A8EA-C3F17A91A2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41" y="5507672"/>
            <a:ext cx="1243965" cy="1054735"/>
          </a:xfrm>
          <a:prstGeom prst="rect">
            <a:avLst/>
          </a:prstGeom>
          <a:noFill/>
        </p:spPr>
      </p:pic>
      <p:pic>
        <p:nvPicPr>
          <p:cNvPr id="8" name="Immagine 7">
            <a:extLst>
              <a:ext uri="{FF2B5EF4-FFF2-40B4-BE49-F238E27FC236}">
                <a16:creationId xmlns:a16="http://schemas.microsoft.com/office/drawing/2014/main" id="{9EAA7D4B-0C94-4C5B-9031-ED86B3BF43CD}"/>
              </a:ext>
            </a:extLst>
          </p:cNvPr>
          <p:cNvPicPr>
            <a:picLocks noChangeAspect="1"/>
          </p:cNvPicPr>
          <p:nvPr/>
        </p:nvPicPr>
        <p:blipFill>
          <a:blip r:embed="rId4" cstate="print"/>
          <a:stretch>
            <a:fillRect/>
          </a:stretch>
        </p:blipFill>
        <p:spPr>
          <a:xfrm>
            <a:off x="6260123" y="2749640"/>
            <a:ext cx="4475208" cy="3421264"/>
          </a:xfrm>
          <a:prstGeom prst="rect">
            <a:avLst/>
          </a:prstGeom>
        </p:spPr>
      </p:pic>
      <p:pic>
        <p:nvPicPr>
          <p:cNvPr id="9" name="Immagine 8">
            <a:extLst>
              <a:ext uri="{FF2B5EF4-FFF2-40B4-BE49-F238E27FC236}">
                <a16:creationId xmlns:a16="http://schemas.microsoft.com/office/drawing/2014/main" id="{41948CE4-6B73-41D9-9B60-5220C9311710}"/>
              </a:ext>
            </a:extLst>
          </p:cNvPr>
          <p:cNvPicPr>
            <a:picLocks noChangeAspect="1"/>
          </p:cNvPicPr>
          <p:nvPr/>
        </p:nvPicPr>
        <p:blipFill>
          <a:blip r:embed="rId4" cstate="print"/>
          <a:stretch>
            <a:fillRect/>
          </a:stretch>
        </p:blipFill>
        <p:spPr>
          <a:xfrm>
            <a:off x="5373649" y="2389088"/>
            <a:ext cx="5257800" cy="4019550"/>
          </a:xfrm>
          <a:prstGeom prst="rect">
            <a:avLst/>
          </a:prstGeom>
        </p:spPr>
      </p:pic>
      <p:sp>
        <p:nvSpPr>
          <p:cNvPr id="14" name="Titolo 1">
            <a:extLst>
              <a:ext uri="{FF2B5EF4-FFF2-40B4-BE49-F238E27FC236}">
                <a16:creationId xmlns:a16="http://schemas.microsoft.com/office/drawing/2014/main" id="{743512FB-10A8-49F9-BB23-EAC1B4692965}"/>
              </a:ext>
            </a:extLst>
          </p:cNvPr>
          <p:cNvSpPr>
            <a:spLocks noGrp="1"/>
          </p:cNvSpPr>
          <p:nvPr>
            <p:ph type="title"/>
          </p:nvPr>
        </p:nvSpPr>
        <p:spPr>
          <a:xfrm>
            <a:off x="4740751" y="642594"/>
            <a:ext cx="6523597" cy="1508760"/>
          </a:xfrm>
        </p:spPr>
        <p:txBody>
          <a:bodyPr rtlCol="0">
            <a:normAutofit/>
          </a:bodyPr>
          <a:lstStyle/>
          <a:p>
            <a:pPr algn="ctr" rtl="0"/>
            <a:r>
              <a:rPr lang="en-US" b="1" dirty="0">
                <a:solidFill>
                  <a:schemeClr val="tx1">
                    <a:lumMod val="75000"/>
                    <a:lumOff val="25000"/>
                  </a:schemeClr>
                </a:solidFill>
              </a:rPr>
              <a:t>Si </a:t>
            </a:r>
            <a:r>
              <a:rPr lang="en-US" b="1" dirty="0" err="1">
                <a:solidFill>
                  <a:schemeClr val="tx1">
                    <a:lumMod val="75000"/>
                    <a:lumOff val="25000"/>
                  </a:schemeClr>
                </a:solidFill>
              </a:rPr>
              <a:t>parte</a:t>
            </a:r>
            <a:r>
              <a:rPr lang="en-US" b="1" dirty="0">
                <a:solidFill>
                  <a:schemeClr val="tx1">
                    <a:lumMod val="75000"/>
                    <a:lumOff val="25000"/>
                  </a:schemeClr>
                </a:solidFill>
              </a:rPr>
              <a:t>!</a:t>
            </a:r>
          </a:p>
        </p:txBody>
      </p:sp>
    </p:spTree>
    <p:extLst>
      <p:ext uri="{BB962C8B-B14F-4D97-AF65-F5344CB8AC3E}">
        <p14:creationId xmlns:p14="http://schemas.microsoft.com/office/powerpoint/2010/main" val="20093437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ttangol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tangol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92C9295F-E638-4F61-AFE2-CF3E40556031}"/>
              </a:ext>
            </a:extLst>
          </p:cNvPr>
          <p:cNvSpPr>
            <a:spLocks noGrp="1"/>
          </p:cNvSpPr>
          <p:nvPr>
            <p:ph type="title"/>
          </p:nvPr>
        </p:nvSpPr>
        <p:spPr>
          <a:xfrm>
            <a:off x="5032299" y="2259359"/>
            <a:ext cx="6523597" cy="1508760"/>
          </a:xfrm>
        </p:spPr>
        <p:txBody>
          <a:bodyPr rtlCol="0">
            <a:normAutofit/>
          </a:bodyPr>
          <a:lstStyle/>
          <a:p>
            <a:pPr rtl="0"/>
            <a:r>
              <a:rPr lang="it" b="1" dirty="0">
                <a:solidFill>
                  <a:schemeClr val="tx1">
                    <a:lumMod val="75000"/>
                    <a:lumOff val="25000"/>
                  </a:schemeClr>
                </a:solidFill>
                <a:effectLst>
                  <a:outerShdw blurRad="38100" dist="38100" dir="2700000" algn="tl">
                    <a:srgbClr val="000000">
                      <a:alpha val="43137"/>
                    </a:srgbClr>
                  </a:outerShdw>
                </a:effectLst>
              </a:rPr>
              <a:t>Riprendiamo il cammino</a:t>
            </a:r>
            <a:endParaRPr lang="en-US" b="1" dirty="0">
              <a:solidFill>
                <a:schemeClr val="tx1">
                  <a:lumMod val="75000"/>
                  <a:lumOff val="25000"/>
                </a:schemeClr>
              </a:solidFill>
              <a:effectLst>
                <a:outerShdw blurRad="38100" dist="38100" dir="2700000" algn="tl">
                  <a:srgbClr val="000000">
                    <a:alpha val="43137"/>
                  </a:srgbClr>
                </a:outerShdw>
              </a:effectLst>
            </a:endParaRPr>
          </a:p>
        </p:txBody>
      </p:sp>
      <p:pic>
        <p:nvPicPr>
          <p:cNvPr id="7" name="Immagine 6">
            <a:extLst>
              <a:ext uri="{FF2B5EF4-FFF2-40B4-BE49-F238E27FC236}">
                <a16:creationId xmlns:a16="http://schemas.microsoft.com/office/drawing/2014/main" id="{0258C1BE-CCAF-40F8-A8EA-C3F17A91A2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41" y="5507672"/>
            <a:ext cx="1243965" cy="1054735"/>
          </a:xfrm>
          <a:prstGeom prst="rect">
            <a:avLst/>
          </a:prstGeom>
          <a:noFill/>
        </p:spPr>
      </p:pic>
      <p:sp>
        <p:nvSpPr>
          <p:cNvPr id="3" name="CasellaDiTesto 6">
            <a:extLst>
              <a:ext uri="{FF2B5EF4-FFF2-40B4-BE49-F238E27FC236}">
                <a16:creationId xmlns:a16="http://schemas.microsoft.com/office/drawing/2014/main" id="{6ED492E4-57B6-498B-8FB3-349D2E14B5C4}"/>
              </a:ext>
            </a:extLst>
          </p:cNvPr>
          <p:cNvSpPr txBox="1">
            <a:spLocks noChangeArrowheads="1"/>
          </p:cNvSpPr>
          <p:nvPr/>
        </p:nvSpPr>
        <p:spPr bwMode="auto">
          <a:xfrm>
            <a:off x="6516688" y="4919663"/>
            <a:ext cx="353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dirty="0"/>
              <a:t>Veronica Dini</a:t>
            </a: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ttangol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tangol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523597" cy="1508760"/>
          </a:xfrm>
        </p:spPr>
        <p:txBody>
          <a:bodyPr rtlCol="0">
            <a:normAutofit/>
          </a:bodyPr>
          <a:lstStyle/>
          <a:p>
            <a:pPr rtl="0"/>
            <a:r>
              <a:rPr lang="it" b="1" dirty="0">
                <a:solidFill>
                  <a:schemeClr val="tx1">
                    <a:lumMod val="75000"/>
                    <a:lumOff val="25000"/>
                  </a:schemeClr>
                </a:solidFill>
                <a:effectLst>
                  <a:outerShdw blurRad="38100" dist="38100" dir="2700000" algn="tl">
                    <a:srgbClr val="000000">
                      <a:alpha val="43137"/>
                    </a:srgbClr>
                  </a:outerShdw>
                </a:effectLst>
              </a:rPr>
              <a:t>Dove eravamo rimasti</a:t>
            </a:r>
            <a:endParaRPr lang="en-US" b="1" dirty="0">
              <a:solidFill>
                <a:schemeClr val="tx1">
                  <a:lumMod val="75000"/>
                  <a:lumOff val="25000"/>
                </a:schemeClr>
              </a:solidFill>
              <a:effectLst>
                <a:outerShdw blurRad="38100" dist="38100" dir="2700000" algn="tl">
                  <a:srgbClr val="000000">
                    <a:alpha val="43137"/>
                  </a:srgbClr>
                </a:outerShdw>
              </a:effectLst>
            </a:endParaRPr>
          </a:p>
        </p:txBody>
      </p:sp>
      <p:graphicFrame>
        <p:nvGraphicFramePr>
          <p:cNvPr id="31" name="Segnaposto contenuto 2">
            <a:extLst>
              <a:ext uri="{FF2B5EF4-FFF2-40B4-BE49-F238E27FC236}">
                <a16:creationId xmlns:a16="http://schemas.microsoft.com/office/drawing/2014/main" id="{613FC9B6-ED9E-4F51-A217-156DA01928CD}"/>
              </a:ext>
            </a:extLst>
          </p:cNvPr>
          <p:cNvGraphicFramePr/>
          <p:nvPr/>
        </p:nvGraphicFramePr>
        <p:xfrm>
          <a:off x="4740751" y="2419044"/>
          <a:ext cx="6718435" cy="3615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magine 6">
            <a:extLst>
              <a:ext uri="{FF2B5EF4-FFF2-40B4-BE49-F238E27FC236}">
                <a16:creationId xmlns:a16="http://schemas.microsoft.com/office/drawing/2014/main" id="{0258C1BE-CCAF-40F8-A8EA-C3F17A91A2B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741" y="5507672"/>
            <a:ext cx="1243965" cy="1054735"/>
          </a:xfrm>
          <a:prstGeom prst="rect">
            <a:avLst/>
          </a:prstGeom>
          <a:noFill/>
        </p:spPr>
      </p:pic>
    </p:spTree>
    <p:extLst>
      <p:ext uri="{BB962C8B-B14F-4D97-AF65-F5344CB8AC3E}">
        <p14:creationId xmlns:p14="http://schemas.microsoft.com/office/powerpoint/2010/main" val="40378777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ttangol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tangol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523597" cy="1508760"/>
          </a:xfrm>
        </p:spPr>
        <p:txBody>
          <a:bodyPr rtlCol="0">
            <a:normAutofit/>
          </a:bodyPr>
          <a:lstStyle/>
          <a:p>
            <a:pPr rtl="0"/>
            <a:r>
              <a:rPr lang="it" b="1" dirty="0">
                <a:solidFill>
                  <a:schemeClr val="tx1">
                    <a:lumMod val="75000"/>
                    <a:lumOff val="25000"/>
                  </a:schemeClr>
                </a:solidFill>
              </a:rPr>
              <a:t>I beni comuni al tempo della pandemia</a:t>
            </a:r>
            <a:endParaRPr lang="en-US" b="1" dirty="0">
              <a:solidFill>
                <a:schemeClr val="tx1">
                  <a:lumMod val="75000"/>
                  <a:lumOff val="25000"/>
                </a:schemeClr>
              </a:solidFill>
            </a:endParaRPr>
          </a:p>
        </p:txBody>
      </p:sp>
      <p:pic>
        <p:nvPicPr>
          <p:cNvPr id="7" name="Immagine 6">
            <a:extLst>
              <a:ext uri="{FF2B5EF4-FFF2-40B4-BE49-F238E27FC236}">
                <a16:creationId xmlns:a16="http://schemas.microsoft.com/office/drawing/2014/main" id="{0258C1BE-CCAF-40F8-A8EA-C3F17A91A2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41" y="5507672"/>
            <a:ext cx="1243965" cy="1054735"/>
          </a:xfrm>
          <a:prstGeom prst="rect">
            <a:avLst/>
          </a:prstGeom>
          <a:noFill/>
        </p:spPr>
      </p:pic>
      <p:pic>
        <p:nvPicPr>
          <p:cNvPr id="5" name="Immagine 4">
            <a:extLst>
              <a:ext uri="{FF2B5EF4-FFF2-40B4-BE49-F238E27FC236}">
                <a16:creationId xmlns:a16="http://schemas.microsoft.com/office/drawing/2014/main" id="{3C756A8E-1F67-4EEA-9E38-1AD1FD125516}"/>
              </a:ext>
            </a:extLst>
          </p:cNvPr>
          <p:cNvPicPr>
            <a:picLocks noChangeAspect="1"/>
          </p:cNvPicPr>
          <p:nvPr/>
        </p:nvPicPr>
        <p:blipFill>
          <a:blip r:embed="rId4" cstate="print"/>
          <a:stretch>
            <a:fillRect/>
          </a:stretch>
        </p:blipFill>
        <p:spPr>
          <a:xfrm>
            <a:off x="4854671" y="2173593"/>
            <a:ext cx="2009955" cy="1255402"/>
          </a:xfrm>
          <a:prstGeom prst="rect">
            <a:avLst/>
          </a:prstGeom>
        </p:spPr>
      </p:pic>
      <p:pic>
        <p:nvPicPr>
          <p:cNvPr id="6" name="Immagine 5">
            <a:extLst>
              <a:ext uri="{FF2B5EF4-FFF2-40B4-BE49-F238E27FC236}">
                <a16:creationId xmlns:a16="http://schemas.microsoft.com/office/drawing/2014/main" id="{A40A3D9F-6FEC-4B62-B696-F0D8246C7CD0}"/>
              </a:ext>
            </a:extLst>
          </p:cNvPr>
          <p:cNvPicPr>
            <a:picLocks noChangeAspect="1"/>
          </p:cNvPicPr>
          <p:nvPr/>
        </p:nvPicPr>
        <p:blipFill>
          <a:blip r:embed="rId5" cstate="print"/>
          <a:stretch>
            <a:fillRect/>
          </a:stretch>
        </p:blipFill>
        <p:spPr>
          <a:xfrm>
            <a:off x="9163110" y="4706647"/>
            <a:ext cx="2286767" cy="1379683"/>
          </a:xfrm>
          <a:prstGeom prst="rect">
            <a:avLst/>
          </a:prstGeom>
        </p:spPr>
      </p:pic>
      <p:sp>
        <p:nvSpPr>
          <p:cNvPr id="8" name="Freccia circolare a sinistra 7">
            <a:extLst>
              <a:ext uri="{FF2B5EF4-FFF2-40B4-BE49-F238E27FC236}">
                <a16:creationId xmlns:a16="http://schemas.microsoft.com/office/drawing/2014/main" id="{8A3B3CA4-8F24-4DBB-B733-09C71B508F2E}"/>
              </a:ext>
            </a:extLst>
          </p:cNvPr>
          <p:cNvSpPr/>
          <p:nvPr/>
        </p:nvSpPr>
        <p:spPr>
          <a:xfrm rot="18246839">
            <a:off x="8185612" y="1897704"/>
            <a:ext cx="622852" cy="2861903"/>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solidFill>
                <a:schemeClr val="tx1"/>
              </a:solidFill>
            </a:endParaRPr>
          </a:p>
        </p:txBody>
      </p:sp>
      <p:sp>
        <p:nvSpPr>
          <p:cNvPr id="9" name="Ovale 8">
            <a:extLst>
              <a:ext uri="{FF2B5EF4-FFF2-40B4-BE49-F238E27FC236}">
                <a16:creationId xmlns:a16="http://schemas.microsoft.com/office/drawing/2014/main" id="{B6AEF361-54D8-4214-80FF-370341FB7D6D}"/>
              </a:ext>
            </a:extLst>
          </p:cNvPr>
          <p:cNvSpPr/>
          <p:nvPr/>
        </p:nvSpPr>
        <p:spPr>
          <a:xfrm>
            <a:off x="5054342" y="4187419"/>
            <a:ext cx="1548317" cy="768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nuove funzioni</a:t>
            </a:r>
          </a:p>
        </p:txBody>
      </p:sp>
      <p:sp>
        <p:nvSpPr>
          <p:cNvPr id="11" name="Ovale 10">
            <a:extLst>
              <a:ext uri="{FF2B5EF4-FFF2-40B4-BE49-F238E27FC236}">
                <a16:creationId xmlns:a16="http://schemas.microsoft.com/office/drawing/2014/main" id="{4F4B1994-19B0-400B-B46E-9C01EB0B6306}"/>
              </a:ext>
            </a:extLst>
          </p:cNvPr>
          <p:cNvSpPr/>
          <p:nvPr/>
        </p:nvSpPr>
        <p:spPr>
          <a:xfrm>
            <a:off x="6904372" y="5012175"/>
            <a:ext cx="1548317" cy="768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nuovi soggetti</a:t>
            </a:r>
          </a:p>
        </p:txBody>
      </p:sp>
      <p:sp>
        <p:nvSpPr>
          <p:cNvPr id="12" name="Ovale 11">
            <a:extLst>
              <a:ext uri="{FF2B5EF4-FFF2-40B4-BE49-F238E27FC236}">
                <a16:creationId xmlns:a16="http://schemas.microsoft.com/office/drawing/2014/main" id="{B6068E85-DEAE-4278-9578-C919BBFF0E72}"/>
              </a:ext>
            </a:extLst>
          </p:cNvPr>
          <p:cNvSpPr/>
          <p:nvPr/>
        </p:nvSpPr>
        <p:spPr>
          <a:xfrm>
            <a:off x="8381462" y="2030548"/>
            <a:ext cx="2009955" cy="840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luogo polivalente</a:t>
            </a:r>
          </a:p>
        </p:txBody>
      </p:sp>
      <p:sp>
        <p:nvSpPr>
          <p:cNvPr id="13" name="Ovale 12">
            <a:extLst>
              <a:ext uri="{FF2B5EF4-FFF2-40B4-BE49-F238E27FC236}">
                <a16:creationId xmlns:a16="http://schemas.microsoft.com/office/drawing/2014/main" id="{B79E0E1A-6322-4577-A98D-14A3523191D9}"/>
              </a:ext>
            </a:extLst>
          </p:cNvPr>
          <p:cNvSpPr/>
          <p:nvPr/>
        </p:nvSpPr>
        <p:spPr>
          <a:xfrm>
            <a:off x="9751750" y="3394899"/>
            <a:ext cx="1548317" cy="768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patto di </a:t>
            </a:r>
            <a:r>
              <a:rPr lang="it-IT" dirty="0" err="1"/>
              <a:t>collabor</a:t>
            </a:r>
            <a:r>
              <a:rPr lang="it-IT" dirty="0"/>
              <a:t>.</a:t>
            </a:r>
          </a:p>
        </p:txBody>
      </p:sp>
    </p:spTree>
    <p:extLst>
      <p:ext uri="{BB962C8B-B14F-4D97-AF65-F5344CB8AC3E}">
        <p14:creationId xmlns:p14="http://schemas.microsoft.com/office/powerpoint/2010/main" val="31418117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ttangol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tangol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523597" cy="1508760"/>
          </a:xfrm>
        </p:spPr>
        <p:txBody>
          <a:bodyPr rtlCol="0">
            <a:normAutofit/>
          </a:bodyPr>
          <a:lstStyle/>
          <a:p>
            <a:pPr algn="ctr" rtl="0"/>
            <a:r>
              <a:rPr lang="it" dirty="0">
                <a:solidFill>
                  <a:schemeClr val="tx1">
                    <a:lumMod val="75000"/>
                    <a:lumOff val="25000"/>
                  </a:schemeClr>
                </a:solidFill>
              </a:rPr>
              <a:t>poi..</a:t>
            </a:r>
            <a:r>
              <a:rPr lang="it" b="1" dirty="0">
                <a:solidFill>
                  <a:schemeClr val="tx1">
                    <a:lumMod val="75000"/>
                    <a:lumOff val="25000"/>
                  </a:schemeClr>
                </a:solidFill>
              </a:rPr>
              <a:t>.</a:t>
            </a:r>
            <a:endParaRPr lang="en-US" b="1" dirty="0">
              <a:solidFill>
                <a:schemeClr val="tx1">
                  <a:lumMod val="75000"/>
                  <a:lumOff val="25000"/>
                </a:schemeClr>
              </a:solidFill>
            </a:endParaRPr>
          </a:p>
        </p:txBody>
      </p:sp>
      <p:pic>
        <p:nvPicPr>
          <p:cNvPr id="7" name="Immagine 6">
            <a:extLst>
              <a:ext uri="{FF2B5EF4-FFF2-40B4-BE49-F238E27FC236}">
                <a16:creationId xmlns:a16="http://schemas.microsoft.com/office/drawing/2014/main" id="{0258C1BE-CCAF-40F8-A8EA-C3F17A91A2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41" y="5507672"/>
            <a:ext cx="1243965" cy="1054735"/>
          </a:xfrm>
          <a:prstGeom prst="rect">
            <a:avLst/>
          </a:prstGeom>
          <a:noFill/>
        </p:spPr>
      </p:pic>
      <p:pic>
        <p:nvPicPr>
          <p:cNvPr id="9" name="Immagine 8">
            <a:extLst>
              <a:ext uri="{FF2B5EF4-FFF2-40B4-BE49-F238E27FC236}">
                <a16:creationId xmlns:a16="http://schemas.microsoft.com/office/drawing/2014/main" id="{F012656A-D5B8-486E-9A8E-5D3D72542D46}"/>
              </a:ext>
            </a:extLst>
          </p:cNvPr>
          <p:cNvPicPr>
            <a:picLocks noChangeAspect="1"/>
          </p:cNvPicPr>
          <p:nvPr/>
        </p:nvPicPr>
        <p:blipFill>
          <a:blip r:embed="rId4" cstate="print"/>
          <a:stretch>
            <a:fillRect/>
          </a:stretch>
        </p:blipFill>
        <p:spPr>
          <a:xfrm>
            <a:off x="7034868" y="2357432"/>
            <a:ext cx="2143125" cy="2143125"/>
          </a:xfrm>
          <a:prstGeom prst="rect">
            <a:avLst/>
          </a:prstGeom>
        </p:spPr>
      </p:pic>
    </p:spTree>
    <p:extLst>
      <p:ext uri="{BB962C8B-B14F-4D97-AF65-F5344CB8AC3E}">
        <p14:creationId xmlns:p14="http://schemas.microsoft.com/office/powerpoint/2010/main" val="21964437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ttangol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tangol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523597" cy="1508760"/>
          </a:xfrm>
        </p:spPr>
        <p:txBody>
          <a:bodyPr rtlCol="0">
            <a:normAutofit/>
          </a:bodyPr>
          <a:lstStyle/>
          <a:p>
            <a:pPr algn="ctr" rtl="0"/>
            <a:r>
              <a:rPr lang="it" dirty="0">
                <a:solidFill>
                  <a:schemeClr val="tx1">
                    <a:lumMod val="75000"/>
                    <a:lumOff val="25000"/>
                  </a:schemeClr>
                </a:solidFill>
              </a:rPr>
              <a:t>… ora</a:t>
            </a:r>
            <a:endParaRPr lang="en-US" b="1" dirty="0">
              <a:solidFill>
                <a:schemeClr val="tx1">
                  <a:lumMod val="75000"/>
                  <a:lumOff val="25000"/>
                </a:schemeClr>
              </a:solidFill>
            </a:endParaRPr>
          </a:p>
        </p:txBody>
      </p:sp>
      <p:pic>
        <p:nvPicPr>
          <p:cNvPr id="7" name="Immagine 6">
            <a:extLst>
              <a:ext uri="{FF2B5EF4-FFF2-40B4-BE49-F238E27FC236}">
                <a16:creationId xmlns:a16="http://schemas.microsoft.com/office/drawing/2014/main" id="{0258C1BE-CCAF-40F8-A8EA-C3F17A91A2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41" y="5507672"/>
            <a:ext cx="1243965" cy="1054735"/>
          </a:xfrm>
          <a:prstGeom prst="rect">
            <a:avLst/>
          </a:prstGeom>
          <a:noFill/>
        </p:spPr>
      </p:pic>
      <p:pic>
        <p:nvPicPr>
          <p:cNvPr id="3" name="Immagine 2">
            <a:extLst>
              <a:ext uri="{FF2B5EF4-FFF2-40B4-BE49-F238E27FC236}">
                <a16:creationId xmlns:a16="http://schemas.microsoft.com/office/drawing/2014/main" id="{3A2CB6DD-AE57-4DFD-9706-9A7A623586F4}"/>
              </a:ext>
            </a:extLst>
          </p:cNvPr>
          <p:cNvPicPr>
            <a:picLocks noChangeAspect="1"/>
          </p:cNvPicPr>
          <p:nvPr/>
        </p:nvPicPr>
        <p:blipFill>
          <a:blip r:embed="rId4" cstate="print"/>
          <a:stretch>
            <a:fillRect/>
          </a:stretch>
        </p:blipFill>
        <p:spPr>
          <a:xfrm>
            <a:off x="6686266" y="2030275"/>
            <a:ext cx="2840330" cy="1892370"/>
          </a:xfrm>
          <a:prstGeom prst="rect">
            <a:avLst/>
          </a:prstGeom>
        </p:spPr>
      </p:pic>
      <p:sp>
        <p:nvSpPr>
          <p:cNvPr id="5" name="CasellaDiTesto 4">
            <a:extLst>
              <a:ext uri="{FF2B5EF4-FFF2-40B4-BE49-F238E27FC236}">
                <a16:creationId xmlns:a16="http://schemas.microsoft.com/office/drawing/2014/main" id="{38022D7C-AD85-44F8-B954-5A7E91A59506}"/>
              </a:ext>
            </a:extLst>
          </p:cNvPr>
          <p:cNvSpPr txBox="1"/>
          <p:nvPr/>
        </p:nvSpPr>
        <p:spPr>
          <a:xfrm>
            <a:off x="5234609" y="4625009"/>
            <a:ext cx="5446643" cy="646331"/>
          </a:xfrm>
          <a:prstGeom prst="rect">
            <a:avLst/>
          </a:prstGeom>
          <a:noFill/>
        </p:spPr>
        <p:txBody>
          <a:bodyPr wrap="square" rtlCol="0">
            <a:spAutoFit/>
          </a:bodyPr>
          <a:lstStyle/>
          <a:p>
            <a:pPr algn="ctr"/>
            <a:r>
              <a:rPr lang="it-IT" dirty="0"/>
              <a:t>Ripensiamo i bisogni, gli interessi, i diritti, i luoghi, le funzioni, le relazioni</a:t>
            </a:r>
          </a:p>
        </p:txBody>
      </p:sp>
    </p:spTree>
    <p:extLst>
      <p:ext uri="{BB962C8B-B14F-4D97-AF65-F5344CB8AC3E}">
        <p14:creationId xmlns:p14="http://schemas.microsoft.com/office/powerpoint/2010/main" val="39816512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06008"/>
            <a:ext cx="12191979" cy="6857990"/>
          </a:xfrm>
          <a:prstGeom prst="rect">
            <a:avLst/>
          </a:prstGeom>
        </p:spPr>
      </p:pic>
      <p:sp>
        <p:nvSpPr>
          <p:cNvPr id="29" name="Rettangol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tangol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92C9295F-E638-4F61-AFE2-CF3E40556031}"/>
              </a:ext>
            </a:extLst>
          </p:cNvPr>
          <p:cNvSpPr>
            <a:spLocks noGrp="1"/>
          </p:cNvSpPr>
          <p:nvPr>
            <p:ph type="title"/>
          </p:nvPr>
        </p:nvSpPr>
        <p:spPr>
          <a:xfrm>
            <a:off x="4844632" y="328469"/>
            <a:ext cx="6523597" cy="1508760"/>
          </a:xfrm>
        </p:spPr>
        <p:txBody>
          <a:bodyPr rtlCol="0">
            <a:normAutofit fontScale="90000"/>
          </a:bodyPr>
          <a:lstStyle/>
          <a:p>
            <a:pPr algn="ctr" rtl="0"/>
            <a:r>
              <a:rPr lang="it" dirty="0">
                <a:solidFill>
                  <a:schemeClr val="tx1">
                    <a:lumMod val="75000"/>
                    <a:lumOff val="25000"/>
                  </a:schemeClr>
                </a:solidFill>
              </a:rPr>
              <a:t>In questo nuovo contesto, ha senso parlare di beni comuni?</a:t>
            </a:r>
            <a:endParaRPr lang="en-US" b="1" dirty="0">
              <a:solidFill>
                <a:schemeClr val="tx1">
                  <a:lumMod val="75000"/>
                  <a:lumOff val="25000"/>
                </a:schemeClr>
              </a:solidFill>
            </a:endParaRPr>
          </a:p>
        </p:txBody>
      </p:sp>
      <p:pic>
        <p:nvPicPr>
          <p:cNvPr id="7" name="Immagine 6">
            <a:extLst>
              <a:ext uri="{FF2B5EF4-FFF2-40B4-BE49-F238E27FC236}">
                <a16:creationId xmlns:a16="http://schemas.microsoft.com/office/drawing/2014/main" id="{0258C1BE-CCAF-40F8-A8EA-C3F17A91A2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41" y="5507672"/>
            <a:ext cx="1243965" cy="1054735"/>
          </a:xfrm>
          <a:prstGeom prst="rect">
            <a:avLst/>
          </a:prstGeom>
          <a:noFill/>
        </p:spPr>
      </p:pic>
      <p:graphicFrame>
        <p:nvGraphicFramePr>
          <p:cNvPr id="6" name="Diagramma 5">
            <a:extLst>
              <a:ext uri="{FF2B5EF4-FFF2-40B4-BE49-F238E27FC236}">
                <a16:creationId xmlns:a16="http://schemas.microsoft.com/office/drawing/2014/main" id="{E57D99DA-680F-49DC-996D-4C2E48AEEE37}"/>
              </a:ext>
            </a:extLst>
          </p:cNvPr>
          <p:cNvGraphicFramePr/>
          <p:nvPr>
            <p:extLst>
              <p:ext uri="{D42A27DB-BD31-4B8C-83A1-F6EECF244321}">
                <p14:modId xmlns:p14="http://schemas.microsoft.com/office/powerpoint/2010/main" val="828940028"/>
              </p:ext>
            </p:extLst>
          </p:nvPr>
        </p:nvGraphicFramePr>
        <p:xfrm>
          <a:off x="4279944" y="1632047"/>
          <a:ext cx="7652976" cy="4851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reccia circolare a sinistra 7">
            <a:extLst>
              <a:ext uri="{FF2B5EF4-FFF2-40B4-BE49-F238E27FC236}">
                <a16:creationId xmlns:a16="http://schemas.microsoft.com/office/drawing/2014/main" id="{A1E36FD1-FD9F-4043-82D5-F64CF65033BC}"/>
              </a:ext>
            </a:extLst>
          </p:cNvPr>
          <p:cNvSpPr/>
          <p:nvPr/>
        </p:nvSpPr>
        <p:spPr>
          <a:xfrm rot="8666999">
            <a:off x="5789284" y="1553301"/>
            <a:ext cx="424070" cy="2167765"/>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solidFill>
                <a:schemeClr val="tx1"/>
              </a:solidFill>
            </a:endParaRPr>
          </a:p>
        </p:txBody>
      </p:sp>
      <p:sp>
        <p:nvSpPr>
          <p:cNvPr id="9" name="CasellaDiTesto 8">
            <a:extLst>
              <a:ext uri="{FF2B5EF4-FFF2-40B4-BE49-F238E27FC236}">
                <a16:creationId xmlns:a16="http://schemas.microsoft.com/office/drawing/2014/main" id="{A9A2A061-3FEC-4ACE-A929-0EB8F59E7429}"/>
              </a:ext>
            </a:extLst>
          </p:cNvPr>
          <p:cNvSpPr txBox="1"/>
          <p:nvPr/>
        </p:nvSpPr>
        <p:spPr>
          <a:xfrm>
            <a:off x="4922892" y="2637183"/>
            <a:ext cx="721281" cy="369332"/>
          </a:xfrm>
          <a:prstGeom prst="rect">
            <a:avLst/>
          </a:prstGeom>
          <a:noFill/>
        </p:spPr>
        <p:txBody>
          <a:bodyPr wrap="square" rtlCol="0">
            <a:spAutoFit/>
          </a:bodyPr>
          <a:lstStyle/>
          <a:p>
            <a:pPr algn="ctr"/>
            <a:r>
              <a:rPr lang="it-IT" dirty="0">
                <a:effectLst>
                  <a:outerShdw blurRad="38100" dist="38100" dir="2700000" algn="tl">
                    <a:srgbClr val="000000">
                      <a:alpha val="43137"/>
                    </a:srgbClr>
                  </a:outerShdw>
                </a:effectLst>
              </a:rPr>
              <a:t>SI</a:t>
            </a:r>
          </a:p>
        </p:txBody>
      </p:sp>
    </p:spTree>
    <p:extLst>
      <p:ext uri="{BB962C8B-B14F-4D97-AF65-F5344CB8AC3E}">
        <p14:creationId xmlns:p14="http://schemas.microsoft.com/office/powerpoint/2010/main" val="25617335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Rettangol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tangol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pic>
        <p:nvPicPr>
          <p:cNvPr id="7" name="Immagine 6">
            <a:extLst>
              <a:ext uri="{FF2B5EF4-FFF2-40B4-BE49-F238E27FC236}">
                <a16:creationId xmlns:a16="http://schemas.microsoft.com/office/drawing/2014/main" id="{0258C1BE-CCAF-40F8-A8EA-C3F17A91A2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41" y="5507672"/>
            <a:ext cx="1243965" cy="1054735"/>
          </a:xfrm>
          <a:prstGeom prst="rect">
            <a:avLst/>
          </a:prstGeom>
          <a:noFill/>
        </p:spPr>
      </p:pic>
      <p:sp>
        <p:nvSpPr>
          <p:cNvPr id="8" name="CasellaDiTesto 7">
            <a:extLst>
              <a:ext uri="{FF2B5EF4-FFF2-40B4-BE49-F238E27FC236}">
                <a16:creationId xmlns:a16="http://schemas.microsoft.com/office/drawing/2014/main" id="{45E89761-47F5-4594-931E-528CA227D9E0}"/>
              </a:ext>
            </a:extLst>
          </p:cNvPr>
          <p:cNvSpPr txBox="1"/>
          <p:nvPr/>
        </p:nvSpPr>
        <p:spPr>
          <a:xfrm>
            <a:off x="5290344" y="1113183"/>
            <a:ext cx="5632174" cy="1477328"/>
          </a:xfrm>
          <a:prstGeom prst="rect">
            <a:avLst/>
          </a:prstGeom>
          <a:noFill/>
        </p:spPr>
        <p:txBody>
          <a:bodyPr wrap="square" rtlCol="0">
            <a:spAutoFit/>
          </a:bodyPr>
          <a:lstStyle/>
          <a:p>
            <a:pPr algn="ctr"/>
            <a:r>
              <a:rPr lang="it-IT" dirty="0"/>
              <a:t> I beni comuni sono un sistema di pensiero, un’immagine mentale del</a:t>
            </a:r>
          </a:p>
          <a:p>
            <a:pPr algn="ctr"/>
            <a:r>
              <a:rPr lang="it-IT" dirty="0"/>
              <a:t>mondo, un modo di vedere le cose e immaginare come poterle usare, trasformare,</a:t>
            </a:r>
          </a:p>
          <a:p>
            <a:pPr algn="ctr"/>
            <a:r>
              <a:rPr lang="it-IT" dirty="0"/>
              <a:t>condividere</a:t>
            </a:r>
          </a:p>
        </p:txBody>
      </p:sp>
      <p:sp>
        <p:nvSpPr>
          <p:cNvPr id="9" name="CasellaDiTesto 8">
            <a:extLst>
              <a:ext uri="{FF2B5EF4-FFF2-40B4-BE49-F238E27FC236}">
                <a16:creationId xmlns:a16="http://schemas.microsoft.com/office/drawing/2014/main" id="{BE95575D-422C-4A1B-928E-3C850FF55803}"/>
              </a:ext>
            </a:extLst>
          </p:cNvPr>
          <p:cNvSpPr txBox="1"/>
          <p:nvPr/>
        </p:nvSpPr>
        <p:spPr>
          <a:xfrm>
            <a:off x="5290344" y="4725909"/>
            <a:ext cx="5724939" cy="923330"/>
          </a:xfrm>
          <a:prstGeom prst="rect">
            <a:avLst/>
          </a:prstGeom>
          <a:noFill/>
        </p:spPr>
        <p:txBody>
          <a:bodyPr wrap="square" rtlCol="0">
            <a:spAutoFit/>
          </a:bodyPr>
          <a:lstStyle/>
          <a:p>
            <a:pPr algn="ctr"/>
            <a:r>
              <a:rPr lang="it-IT" dirty="0"/>
              <a:t>Miriamo non solo alla riorganizzazione dei beni/servizi, ma a una rivoluzione nel modo stesso di intenderli</a:t>
            </a:r>
          </a:p>
        </p:txBody>
      </p:sp>
      <p:sp>
        <p:nvSpPr>
          <p:cNvPr id="10" name="Freccia in giù 9">
            <a:extLst>
              <a:ext uri="{FF2B5EF4-FFF2-40B4-BE49-F238E27FC236}">
                <a16:creationId xmlns:a16="http://schemas.microsoft.com/office/drawing/2014/main" id="{887BE42A-2FAA-426B-B6BB-80F2C7ABD02A}"/>
              </a:ext>
            </a:extLst>
          </p:cNvPr>
          <p:cNvSpPr/>
          <p:nvPr/>
        </p:nvSpPr>
        <p:spPr>
          <a:xfrm>
            <a:off x="7606748" y="2875722"/>
            <a:ext cx="1007165" cy="147732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22210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ttangolo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ttangolo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92C9295F-E638-4F61-AFE2-CF3E40556031}"/>
              </a:ext>
            </a:extLst>
          </p:cNvPr>
          <p:cNvSpPr>
            <a:spLocks noGrp="1"/>
          </p:cNvSpPr>
          <p:nvPr>
            <p:ph type="title"/>
          </p:nvPr>
        </p:nvSpPr>
        <p:spPr>
          <a:xfrm>
            <a:off x="4599501" y="1499610"/>
            <a:ext cx="6523597" cy="1508760"/>
          </a:xfrm>
        </p:spPr>
        <p:txBody>
          <a:bodyPr rtlCol="0">
            <a:normAutofit/>
          </a:bodyPr>
          <a:lstStyle/>
          <a:p>
            <a:pPr algn="ctr" rtl="0"/>
            <a:r>
              <a:rPr lang="en-US" b="1" dirty="0">
                <a:solidFill>
                  <a:schemeClr val="tx1">
                    <a:lumMod val="75000"/>
                    <a:lumOff val="25000"/>
                  </a:schemeClr>
                </a:solidFill>
              </a:rPr>
              <a:t>Il </a:t>
            </a:r>
            <a:r>
              <a:rPr lang="en-US" b="1" dirty="0" err="1">
                <a:solidFill>
                  <a:schemeClr val="tx1">
                    <a:lumMod val="75000"/>
                    <a:lumOff val="25000"/>
                  </a:schemeClr>
                </a:solidFill>
              </a:rPr>
              <a:t>percorso</a:t>
            </a:r>
            <a:endParaRPr lang="en-US" b="1" dirty="0">
              <a:solidFill>
                <a:schemeClr val="tx1">
                  <a:lumMod val="75000"/>
                  <a:lumOff val="25000"/>
                </a:schemeClr>
              </a:solidFill>
            </a:endParaRPr>
          </a:p>
        </p:txBody>
      </p:sp>
      <p:pic>
        <p:nvPicPr>
          <p:cNvPr id="7" name="Immagine 6">
            <a:extLst>
              <a:ext uri="{FF2B5EF4-FFF2-40B4-BE49-F238E27FC236}">
                <a16:creationId xmlns:a16="http://schemas.microsoft.com/office/drawing/2014/main" id="{0258C1BE-CCAF-40F8-A8EA-C3F17A91A2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41" y="5507672"/>
            <a:ext cx="1243965" cy="1054735"/>
          </a:xfrm>
          <a:prstGeom prst="rect">
            <a:avLst/>
          </a:prstGeom>
          <a:noFill/>
        </p:spPr>
      </p:pic>
      <p:sp>
        <p:nvSpPr>
          <p:cNvPr id="5" name="CasellaDiTesto 6">
            <a:extLst>
              <a:ext uri="{FF2B5EF4-FFF2-40B4-BE49-F238E27FC236}">
                <a16:creationId xmlns:a16="http://schemas.microsoft.com/office/drawing/2014/main" id="{41A2CE42-F8EC-47CF-A152-44D4B78052F6}"/>
              </a:ext>
            </a:extLst>
          </p:cNvPr>
          <p:cNvSpPr txBox="1">
            <a:spLocks noChangeArrowheads="1"/>
          </p:cNvSpPr>
          <p:nvPr/>
        </p:nvSpPr>
        <p:spPr bwMode="auto">
          <a:xfrm>
            <a:off x="6096000" y="4133075"/>
            <a:ext cx="353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dirty="0"/>
              <a:t>Agnese Bertello</a:t>
            </a:r>
          </a:p>
        </p:txBody>
      </p:sp>
    </p:spTree>
    <p:extLst>
      <p:ext uri="{BB962C8B-B14F-4D97-AF65-F5344CB8AC3E}">
        <p14:creationId xmlns:p14="http://schemas.microsoft.com/office/powerpoint/2010/main" val="21121674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857_TF56410444" id="{9E32E7D9-E4D4-4E34-9CBF-5EF99946F492}" vid="{4EB8DC7B-672E-465F-9749-D0C21D91E9B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{BCC57F85-4007-4CC0-A206-4763B97844A5}tf56410444_win32</Template>
  <TotalTime>235</TotalTime>
  <Words>504</Words>
  <Application>Microsoft Office PowerPoint</Application>
  <PresentationFormat>Widescreen</PresentationFormat>
  <Paragraphs>87</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Avenir Next LT Pro</vt:lpstr>
      <vt:lpstr>Avenir Next LT Pro Light</vt:lpstr>
      <vt:lpstr>Calibri</vt:lpstr>
      <vt:lpstr>Garamond</vt:lpstr>
      <vt:lpstr>SavonVTI</vt:lpstr>
      <vt:lpstr>VERSO IL PATTO DI COLLABORAZIONE</vt:lpstr>
      <vt:lpstr>Riprendiamo il cammino</vt:lpstr>
      <vt:lpstr>Dove eravamo rimasti</vt:lpstr>
      <vt:lpstr>I beni comuni al tempo della pandemia</vt:lpstr>
      <vt:lpstr>poi...</vt:lpstr>
      <vt:lpstr>… ora</vt:lpstr>
      <vt:lpstr>In questo nuovo contesto, ha senso parlare di beni comuni?</vt:lpstr>
      <vt:lpstr>Presentazione standard di PowerPoint</vt:lpstr>
      <vt:lpstr>Il percorso</vt:lpstr>
      <vt:lpstr>I prossimi appuntamenti</vt:lpstr>
      <vt:lpstr>I primi passi: nuove riflessioni  nuovi bisogni  nuovi obiettivi </vt:lpstr>
      <vt:lpstr>Ripartire</vt:lpstr>
      <vt:lpstr>NON POTRANNO ESSERE UGUALI</vt:lpstr>
      <vt:lpstr>Presentazione standard di PowerPoint</vt:lpstr>
      <vt:lpstr>Presentazione standard di PowerPoint</vt:lpstr>
      <vt:lpstr>Dobbiamo fare un salto di qualità</vt:lpstr>
      <vt:lpstr>Presentazione standard di PowerPoint</vt:lpstr>
      <vt:lpstr>La risposta alla prima domanda: dove andiamo?</vt:lpstr>
      <vt:lpstr>Si parte!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veronica dini</dc:creator>
  <cp:lastModifiedBy>veronica dini</cp:lastModifiedBy>
  <cp:revision>21</cp:revision>
  <dcterms:created xsi:type="dcterms:W3CDTF">2020-09-28T10:42:20Z</dcterms:created>
  <dcterms:modified xsi:type="dcterms:W3CDTF">2020-09-30T10:28:18Z</dcterms:modified>
</cp:coreProperties>
</file>